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106"/>
  </p:notesMasterIdLst>
  <p:sldIdLst>
    <p:sldId id="256" r:id="rId2"/>
    <p:sldId id="402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85" r:id="rId11"/>
    <p:sldId id="486" r:id="rId12"/>
    <p:sldId id="413" r:id="rId13"/>
    <p:sldId id="487" r:id="rId14"/>
    <p:sldId id="410" r:id="rId15"/>
    <p:sldId id="411" r:id="rId16"/>
    <p:sldId id="412" r:id="rId17"/>
    <p:sldId id="414" r:id="rId18"/>
    <p:sldId id="415" r:id="rId19"/>
    <p:sldId id="417" r:id="rId20"/>
    <p:sldId id="418" r:id="rId21"/>
    <p:sldId id="419" r:id="rId22"/>
    <p:sldId id="420" r:id="rId23"/>
    <p:sldId id="416" r:id="rId24"/>
    <p:sldId id="422" r:id="rId25"/>
    <p:sldId id="488" r:id="rId26"/>
    <p:sldId id="490" r:id="rId27"/>
    <p:sldId id="489" r:id="rId28"/>
    <p:sldId id="491" r:id="rId29"/>
    <p:sldId id="492" r:id="rId30"/>
    <p:sldId id="493" r:id="rId31"/>
    <p:sldId id="494" r:id="rId32"/>
    <p:sldId id="495" r:id="rId33"/>
    <p:sldId id="496" r:id="rId34"/>
    <p:sldId id="497" r:id="rId35"/>
    <p:sldId id="498" r:id="rId36"/>
    <p:sldId id="499" r:id="rId37"/>
    <p:sldId id="500" r:id="rId38"/>
    <p:sldId id="501" r:id="rId39"/>
    <p:sldId id="502" r:id="rId40"/>
    <p:sldId id="503" r:id="rId41"/>
    <p:sldId id="421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3" r:id="rId52"/>
    <p:sldId id="432" r:id="rId53"/>
    <p:sldId id="434" r:id="rId54"/>
    <p:sldId id="435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7" r:id="rId77"/>
    <p:sldId id="458" r:id="rId78"/>
    <p:sldId id="504" r:id="rId79"/>
    <p:sldId id="459" r:id="rId80"/>
    <p:sldId id="460" r:id="rId81"/>
    <p:sldId id="461" r:id="rId82"/>
    <p:sldId id="462" r:id="rId83"/>
    <p:sldId id="463" r:id="rId84"/>
    <p:sldId id="464" r:id="rId85"/>
    <p:sldId id="465" r:id="rId86"/>
    <p:sldId id="466" r:id="rId87"/>
    <p:sldId id="468" r:id="rId88"/>
    <p:sldId id="467" r:id="rId89"/>
    <p:sldId id="469" r:id="rId90"/>
    <p:sldId id="470" r:id="rId91"/>
    <p:sldId id="471" r:id="rId92"/>
    <p:sldId id="472" r:id="rId93"/>
    <p:sldId id="473" r:id="rId94"/>
    <p:sldId id="474" r:id="rId95"/>
    <p:sldId id="475" r:id="rId96"/>
    <p:sldId id="476" r:id="rId97"/>
    <p:sldId id="477" r:id="rId98"/>
    <p:sldId id="478" r:id="rId99"/>
    <p:sldId id="479" r:id="rId100"/>
    <p:sldId id="480" r:id="rId101"/>
    <p:sldId id="481" r:id="rId102"/>
    <p:sldId id="482" r:id="rId103"/>
    <p:sldId id="483" r:id="rId104"/>
    <p:sldId id="484" r:id="rId105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5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5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E83D0-8A4D-4AD0-A61F-C83E2741E95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TW" altLang="en-US"/>
        </a:p>
      </dgm:t>
    </dgm:pt>
    <dgm:pt modelId="{96969825-6392-4310-92D4-A192A5583406}">
      <dgm:prSet/>
      <dgm:spPr/>
      <dgm:t>
        <a:bodyPr/>
        <a:lstStyle/>
        <a:p>
          <a:pPr rtl="0"/>
          <a:r>
            <a:rPr kumimoji="1" lang="zh-TW" b="1" smtClean="0"/>
            <a:t>第一層為感知層</a:t>
          </a:r>
          <a:r>
            <a:rPr kumimoji="1" lang="en-US" b="1" smtClean="0"/>
            <a:t>(Perception Layer)</a:t>
          </a:r>
          <a:endParaRPr lang="zh-TW" b="1"/>
        </a:p>
      </dgm:t>
    </dgm:pt>
    <dgm:pt modelId="{294416D8-B20B-42A4-AA67-53D36C8D2497}" type="parTrans" cxnId="{6C16D93E-C55A-4C1F-B464-098AAE72B476}">
      <dgm:prSet/>
      <dgm:spPr/>
      <dgm:t>
        <a:bodyPr/>
        <a:lstStyle/>
        <a:p>
          <a:endParaRPr lang="zh-TW" altLang="en-US" b="1"/>
        </a:p>
      </dgm:t>
    </dgm:pt>
    <dgm:pt modelId="{14D0DB2D-798A-41C5-ABEE-2238780C1859}" type="sibTrans" cxnId="{6C16D93E-C55A-4C1F-B464-098AAE72B476}">
      <dgm:prSet/>
      <dgm:spPr/>
      <dgm:t>
        <a:bodyPr/>
        <a:lstStyle/>
        <a:p>
          <a:endParaRPr lang="zh-TW" altLang="en-US" b="1"/>
        </a:p>
      </dgm:t>
    </dgm:pt>
    <dgm:pt modelId="{0639B01A-7A6B-4209-967E-5551D7BD3DC6}">
      <dgm:prSet/>
      <dgm:spPr/>
      <dgm:t>
        <a:bodyPr/>
        <a:lstStyle/>
        <a:p>
          <a:pPr rtl="0"/>
          <a:r>
            <a:rPr kumimoji="1" lang="zh-TW" b="1" smtClean="0"/>
            <a:t>第二層為網路層</a:t>
          </a:r>
          <a:r>
            <a:rPr kumimoji="1" lang="en-US" b="1" smtClean="0"/>
            <a:t>(Network Layer)</a:t>
          </a:r>
          <a:endParaRPr lang="zh-TW" b="1"/>
        </a:p>
      </dgm:t>
    </dgm:pt>
    <dgm:pt modelId="{1B9E3E02-26F3-4BB9-9673-352143323F4E}" type="parTrans" cxnId="{47DFA4C5-349B-45EE-B7E2-EF7596752E13}">
      <dgm:prSet/>
      <dgm:spPr/>
      <dgm:t>
        <a:bodyPr/>
        <a:lstStyle/>
        <a:p>
          <a:endParaRPr lang="zh-TW" altLang="en-US" b="1"/>
        </a:p>
      </dgm:t>
    </dgm:pt>
    <dgm:pt modelId="{ED1A413E-C03D-457A-AE00-C94931FFD66F}" type="sibTrans" cxnId="{47DFA4C5-349B-45EE-B7E2-EF7596752E13}">
      <dgm:prSet/>
      <dgm:spPr/>
      <dgm:t>
        <a:bodyPr/>
        <a:lstStyle/>
        <a:p>
          <a:endParaRPr lang="zh-TW" altLang="en-US" b="1"/>
        </a:p>
      </dgm:t>
    </dgm:pt>
    <dgm:pt modelId="{540948F7-6837-457A-925D-40E6BB6A1DAD}">
      <dgm:prSet/>
      <dgm:spPr/>
      <dgm:t>
        <a:bodyPr/>
        <a:lstStyle/>
        <a:p>
          <a:pPr rtl="0"/>
          <a:r>
            <a:rPr kumimoji="1" lang="zh-TW" b="1" smtClean="0"/>
            <a:t>第三層為應用層</a:t>
          </a:r>
          <a:r>
            <a:rPr kumimoji="1" lang="en-US" b="1" smtClean="0"/>
            <a:t>(Application Layer)</a:t>
          </a:r>
          <a:endParaRPr lang="zh-TW" b="1"/>
        </a:p>
      </dgm:t>
    </dgm:pt>
    <dgm:pt modelId="{09C9CEEB-BE10-46D0-A197-E597B6E7CC68}" type="parTrans" cxnId="{DF02E53E-F8C1-4E93-94EA-F8CE26B4E569}">
      <dgm:prSet/>
      <dgm:spPr/>
      <dgm:t>
        <a:bodyPr/>
        <a:lstStyle/>
        <a:p>
          <a:endParaRPr lang="zh-TW" altLang="en-US" b="1"/>
        </a:p>
      </dgm:t>
    </dgm:pt>
    <dgm:pt modelId="{D8CD11FC-70CE-41AA-BF06-42BB7A8F4CEA}" type="sibTrans" cxnId="{DF02E53E-F8C1-4E93-94EA-F8CE26B4E569}">
      <dgm:prSet/>
      <dgm:spPr/>
      <dgm:t>
        <a:bodyPr/>
        <a:lstStyle/>
        <a:p>
          <a:endParaRPr lang="zh-TW" altLang="en-US" b="1"/>
        </a:p>
      </dgm:t>
    </dgm:pt>
    <dgm:pt modelId="{8E6525B5-6F20-4482-8BB9-95D68A38960B}" type="pres">
      <dgm:prSet presAssocID="{53EE83D0-8A4D-4AD0-A61F-C83E2741E95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3CEC4B9-1D53-4E2D-8271-DEC03EDBFD97}" type="pres">
      <dgm:prSet presAssocID="{96969825-6392-4310-92D4-A192A558340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3553314-528E-4AC1-A9ED-3B983C8F2DFA}" type="pres">
      <dgm:prSet presAssocID="{14D0DB2D-798A-41C5-ABEE-2238780C1859}" presName="spacer" presStyleCnt="0"/>
      <dgm:spPr/>
      <dgm:t>
        <a:bodyPr/>
        <a:lstStyle/>
        <a:p>
          <a:endParaRPr lang="zh-TW" altLang="en-US"/>
        </a:p>
      </dgm:t>
    </dgm:pt>
    <dgm:pt modelId="{5FC44EED-F4A5-4DD7-B7C8-59186EDEE00A}" type="pres">
      <dgm:prSet presAssocID="{0639B01A-7A6B-4209-967E-5551D7BD3D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A5BE2B1-DDD3-4757-A82A-4BAE06BA5F58}" type="pres">
      <dgm:prSet presAssocID="{ED1A413E-C03D-457A-AE00-C94931FFD66F}" presName="spacer" presStyleCnt="0"/>
      <dgm:spPr/>
      <dgm:t>
        <a:bodyPr/>
        <a:lstStyle/>
        <a:p>
          <a:endParaRPr lang="zh-TW" altLang="en-US"/>
        </a:p>
      </dgm:t>
    </dgm:pt>
    <dgm:pt modelId="{8E06624E-1662-4B0E-8EC5-2334E0E26304}" type="pres">
      <dgm:prSet presAssocID="{540948F7-6837-457A-925D-40E6BB6A1DA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B473D97-51D2-4D26-A3F4-4ACD8929AE2B}" type="presOf" srcId="{53EE83D0-8A4D-4AD0-A61F-C83E2741E958}" destId="{8E6525B5-6F20-4482-8BB9-95D68A38960B}" srcOrd="0" destOrd="0" presId="urn:microsoft.com/office/officeart/2005/8/layout/vList2"/>
    <dgm:cxn modelId="{DF02E53E-F8C1-4E93-94EA-F8CE26B4E569}" srcId="{53EE83D0-8A4D-4AD0-A61F-C83E2741E958}" destId="{540948F7-6837-457A-925D-40E6BB6A1DAD}" srcOrd="2" destOrd="0" parTransId="{09C9CEEB-BE10-46D0-A197-E597B6E7CC68}" sibTransId="{D8CD11FC-70CE-41AA-BF06-42BB7A8F4CEA}"/>
    <dgm:cxn modelId="{1A27C16A-6B7F-4AE6-83C0-55B6A0673B9D}" type="presOf" srcId="{540948F7-6837-457A-925D-40E6BB6A1DAD}" destId="{8E06624E-1662-4B0E-8EC5-2334E0E26304}" srcOrd="0" destOrd="0" presId="urn:microsoft.com/office/officeart/2005/8/layout/vList2"/>
    <dgm:cxn modelId="{59439F75-5022-47A1-8587-A18103E55F77}" type="presOf" srcId="{96969825-6392-4310-92D4-A192A5583406}" destId="{C3CEC4B9-1D53-4E2D-8271-DEC03EDBFD97}" srcOrd="0" destOrd="0" presId="urn:microsoft.com/office/officeart/2005/8/layout/vList2"/>
    <dgm:cxn modelId="{6C16D93E-C55A-4C1F-B464-098AAE72B476}" srcId="{53EE83D0-8A4D-4AD0-A61F-C83E2741E958}" destId="{96969825-6392-4310-92D4-A192A5583406}" srcOrd="0" destOrd="0" parTransId="{294416D8-B20B-42A4-AA67-53D36C8D2497}" sibTransId="{14D0DB2D-798A-41C5-ABEE-2238780C1859}"/>
    <dgm:cxn modelId="{47DFA4C5-349B-45EE-B7E2-EF7596752E13}" srcId="{53EE83D0-8A4D-4AD0-A61F-C83E2741E958}" destId="{0639B01A-7A6B-4209-967E-5551D7BD3DC6}" srcOrd="1" destOrd="0" parTransId="{1B9E3E02-26F3-4BB9-9673-352143323F4E}" sibTransId="{ED1A413E-C03D-457A-AE00-C94931FFD66F}"/>
    <dgm:cxn modelId="{DC7C4614-9BBE-4E6B-A32F-2CD35B8CE210}" type="presOf" srcId="{0639B01A-7A6B-4209-967E-5551D7BD3DC6}" destId="{5FC44EED-F4A5-4DD7-B7C8-59186EDEE00A}" srcOrd="0" destOrd="0" presId="urn:microsoft.com/office/officeart/2005/8/layout/vList2"/>
    <dgm:cxn modelId="{9219FC33-2BC1-4415-9ED1-6E8003EB2CF5}" type="presParOf" srcId="{8E6525B5-6F20-4482-8BB9-95D68A38960B}" destId="{C3CEC4B9-1D53-4E2D-8271-DEC03EDBFD97}" srcOrd="0" destOrd="0" presId="urn:microsoft.com/office/officeart/2005/8/layout/vList2"/>
    <dgm:cxn modelId="{DB5A13D9-F925-44BD-8AD8-8D3BB427791B}" type="presParOf" srcId="{8E6525B5-6F20-4482-8BB9-95D68A38960B}" destId="{D3553314-528E-4AC1-A9ED-3B983C8F2DFA}" srcOrd="1" destOrd="0" presId="urn:microsoft.com/office/officeart/2005/8/layout/vList2"/>
    <dgm:cxn modelId="{45D46411-0C6A-4FBE-A63B-1B7691D72DAF}" type="presParOf" srcId="{8E6525B5-6F20-4482-8BB9-95D68A38960B}" destId="{5FC44EED-F4A5-4DD7-B7C8-59186EDEE00A}" srcOrd="2" destOrd="0" presId="urn:microsoft.com/office/officeart/2005/8/layout/vList2"/>
    <dgm:cxn modelId="{1EF6ADF8-75FB-4151-977D-E8475ADC7216}" type="presParOf" srcId="{8E6525B5-6F20-4482-8BB9-95D68A38960B}" destId="{EA5BE2B1-DDD3-4757-A82A-4BAE06BA5F58}" srcOrd="3" destOrd="0" presId="urn:microsoft.com/office/officeart/2005/8/layout/vList2"/>
    <dgm:cxn modelId="{17FE433D-13AB-4CC3-ADEB-2F160DEC5A55}" type="presParOf" srcId="{8E6525B5-6F20-4482-8BB9-95D68A38960B}" destId="{8E06624E-1662-4B0E-8EC5-2334E0E2630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124E4F-9AAF-4A34-83DD-A93A523D24FA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TW" altLang="en-US"/>
        </a:p>
      </dgm:t>
    </dgm:pt>
    <dgm:pt modelId="{F1716465-D4AD-47CB-999F-3607E20936EB}">
      <dgm:prSet/>
      <dgm:spPr/>
      <dgm:t>
        <a:bodyPr/>
        <a:lstStyle/>
        <a:p>
          <a:pPr rtl="0"/>
          <a:r>
            <a:rPr kumimoji="1" lang="zh-TW" b="1" smtClean="0"/>
            <a:t>商務層</a:t>
          </a:r>
          <a:r>
            <a:rPr kumimoji="1" lang="en-US" b="1" smtClean="0"/>
            <a:t>(Business Layer)</a:t>
          </a:r>
          <a:endParaRPr lang="zh-TW" b="1"/>
        </a:p>
      </dgm:t>
    </dgm:pt>
    <dgm:pt modelId="{12618E81-9D16-46F1-A24F-6F3E50BA5CD6}" type="parTrans" cxnId="{7114B0C5-DA01-4D63-B492-AF433DF246F1}">
      <dgm:prSet/>
      <dgm:spPr/>
      <dgm:t>
        <a:bodyPr/>
        <a:lstStyle/>
        <a:p>
          <a:endParaRPr lang="zh-TW" altLang="en-US" b="1"/>
        </a:p>
      </dgm:t>
    </dgm:pt>
    <dgm:pt modelId="{70DEC100-E88D-418B-8555-56AA1917B0E8}" type="sibTrans" cxnId="{7114B0C5-DA01-4D63-B492-AF433DF246F1}">
      <dgm:prSet/>
      <dgm:spPr/>
      <dgm:t>
        <a:bodyPr/>
        <a:lstStyle/>
        <a:p>
          <a:endParaRPr lang="zh-TW" altLang="en-US" b="1"/>
        </a:p>
      </dgm:t>
    </dgm:pt>
    <dgm:pt modelId="{E873E4FF-D93D-49FE-A535-8174755A8905}">
      <dgm:prSet/>
      <dgm:spPr/>
      <dgm:t>
        <a:bodyPr/>
        <a:lstStyle/>
        <a:p>
          <a:pPr rtl="0"/>
          <a:r>
            <a:rPr kumimoji="1" lang="zh-TW" b="1" smtClean="0"/>
            <a:t>應用層</a:t>
          </a:r>
          <a:r>
            <a:rPr kumimoji="1" lang="en-US" b="1" smtClean="0"/>
            <a:t>(Application Layer)</a:t>
          </a:r>
          <a:endParaRPr lang="zh-TW" b="1"/>
        </a:p>
      </dgm:t>
    </dgm:pt>
    <dgm:pt modelId="{7155C7E4-74CD-4484-9F44-459A5FFF3675}" type="parTrans" cxnId="{07AE311D-03DE-4BA1-859E-084DA1D30ACE}">
      <dgm:prSet/>
      <dgm:spPr/>
      <dgm:t>
        <a:bodyPr/>
        <a:lstStyle/>
        <a:p>
          <a:endParaRPr lang="zh-TW" altLang="en-US" b="1"/>
        </a:p>
      </dgm:t>
    </dgm:pt>
    <dgm:pt modelId="{79377B69-F354-4F4B-99B8-C624BFC09913}" type="sibTrans" cxnId="{07AE311D-03DE-4BA1-859E-084DA1D30ACE}">
      <dgm:prSet/>
      <dgm:spPr/>
      <dgm:t>
        <a:bodyPr/>
        <a:lstStyle/>
        <a:p>
          <a:endParaRPr lang="zh-TW" altLang="en-US" b="1"/>
        </a:p>
      </dgm:t>
    </dgm:pt>
    <dgm:pt modelId="{6ED282EB-A0B7-47E7-851A-3E390388C152}">
      <dgm:prSet/>
      <dgm:spPr/>
      <dgm:t>
        <a:bodyPr/>
        <a:lstStyle/>
        <a:p>
          <a:pPr rtl="0"/>
          <a:r>
            <a:rPr kumimoji="1" lang="zh-TW" b="1" smtClean="0"/>
            <a:t>處理層</a:t>
          </a:r>
          <a:r>
            <a:rPr kumimoji="1" lang="en-US" b="1" smtClean="0"/>
            <a:t>(Processing Layer)</a:t>
          </a:r>
          <a:endParaRPr lang="zh-TW" b="1"/>
        </a:p>
      </dgm:t>
    </dgm:pt>
    <dgm:pt modelId="{41EBC15D-7091-4735-9432-1F705F5A2D25}" type="parTrans" cxnId="{EA9B8BEC-1343-4320-95FB-E939D33B3F49}">
      <dgm:prSet/>
      <dgm:spPr/>
      <dgm:t>
        <a:bodyPr/>
        <a:lstStyle/>
        <a:p>
          <a:endParaRPr lang="zh-TW" altLang="en-US" b="1"/>
        </a:p>
      </dgm:t>
    </dgm:pt>
    <dgm:pt modelId="{BDD197E0-1CCA-4DF5-8D8E-61772F4F5651}" type="sibTrans" cxnId="{EA9B8BEC-1343-4320-95FB-E939D33B3F49}">
      <dgm:prSet/>
      <dgm:spPr/>
      <dgm:t>
        <a:bodyPr/>
        <a:lstStyle/>
        <a:p>
          <a:endParaRPr lang="zh-TW" altLang="en-US" b="1"/>
        </a:p>
      </dgm:t>
    </dgm:pt>
    <dgm:pt modelId="{82030F46-DE8E-42EC-B82C-CA3006163C2D}">
      <dgm:prSet/>
      <dgm:spPr/>
      <dgm:t>
        <a:bodyPr/>
        <a:lstStyle/>
        <a:p>
          <a:pPr rtl="0"/>
          <a:r>
            <a:rPr kumimoji="1" lang="zh-TW" b="1" smtClean="0"/>
            <a:t>傳輸層</a:t>
          </a:r>
          <a:r>
            <a:rPr kumimoji="1" lang="en-US" b="1" smtClean="0"/>
            <a:t>(Transport Layer)</a:t>
          </a:r>
          <a:endParaRPr lang="zh-TW" b="1"/>
        </a:p>
      </dgm:t>
    </dgm:pt>
    <dgm:pt modelId="{A63A88AF-CCF3-40D7-A0CB-85DDCD26B258}" type="parTrans" cxnId="{0CE8CEF1-80FF-4FD3-8D27-B6EFBF2224D7}">
      <dgm:prSet/>
      <dgm:spPr/>
      <dgm:t>
        <a:bodyPr/>
        <a:lstStyle/>
        <a:p>
          <a:endParaRPr lang="zh-TW" altLang="en-US" b="1"/>
        </a:p>
      </dgm:t>
    </dgm:pt>
    <dgm:pt modelId="{0499F7C9-72E0-488C-85B2-E31AFEEC53AD}" type="sibTrans" cxnId="{0CE8CEF1-80FF-4FD3-8D27-B6EFBF2224D7}">
      <dgm:prSet/>
      <dgm:spPr/>
      <dgm:t>
        <a:bodyPr/>
        <a:lstStyle/>
        <a:p>
          <a:endParaRPr lang="zh-TW" altLang="en-US" b="1"/>
        </a:p>
      </dgm:t>
    </dgm:pt>
    <dgm:pt modelId="{56880D46-F7A2-4EE0-AF79-5F561C5760CC}">
      <dgm:prSet/>
      <dgm:spPr/>
      <dgm:t>
        <a:bodyPr/>
        <a:lstStyle/>
        <a:p>
          <a:pPr rtl="0"/>
          <a:r>
            <a:rPr kumimoji="1" lang="zh-TW" b="1" smtClean="0"/>
            <a:t>感知層</a:t>
          </a:r>
          <a:r>
            <a:rPr kumimoji="1" lang="en-US" b="1" smtClean="0"/>
            <a:t>(Perception Layer)</a:t>
          </a:r>
          <a:endParaRPr lang="zh-TW" b="1"/>
        </a:p>
      </dgm:t>
    </dgm:pt>
    <dgm:pt modelId="{281DE5B4-F9EE-43A6-A6D6-F52914D39304}" type="parTrans" cxnId="{A2986051-624E-4130-A597-0601061593F5}">
      <dgm:prSet/>
      <dgm:spPr/>
      <dgm:t>
        <a:bodyPr/>
        <a:lstStyle/>
        <a:p>
          <a:endParaRPr lang="zh-TW" altLang="en-US" b="1"/>
        </a:p>
      </dgm:t>
    </dgm:pt>
    <dgm:pt modelId="{1EF4BE28-598F-44B8-A62F-8E9F755B98D2}" type="sibTrans" cxnId="{A2986051-624E-4130-A597-0601061593F5}">
      <dgm:prSet/>
      <dgm:spPr/>
      <dgm:t>
        <a:bodyPr/>
        <a:lstStyle/>
        <a:p>
          <a:endParaRPr lang="zh-TW" altLang="en-US" b="1"/>
        </a:p>
      </dgm:t>
    </dgm:pt>
    <dgm:pt modelId="{5EF9E781-213B-4E36-937A-BCDA5ACA13C6}" type="pres">
      <dgm:prSet presAssocID="{5E124E4F-9AAF-4A34-83DD-A93A523D24F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CE1A737-8A45-4AF4-B9F2-EF12EBB3F7DB}" type="pres">
      <dgm:prSet presAssocID="{F1716465-D4AD-47CB-999F-3607E20936E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53194-A98C-4777-8A2E-7D6E70AB8571}" type="pres">
      <dgm:prSet presAssocID="{70DEC100-E88D-418B-8555-56AA1917B0E8}" presName="sibTrans" presStyleCnt="0"/>
      <dgm:spPr/>
      <dgm:t>
        <a:bodyPr/>
        <a:lstStyle/>
        <a:p>
          <a:endParaRPr lang="zh-TW" altLang="en-US"/>
        </a:p>
      </dgm:t>
    </dgm:pt>
    <dgm:pt modelId="{239333CF-9504-450D-AC69-23BA27878B6B}" type="pres">
      <dgm:prSet presAssocID="{E873E4FF-D93D-49FE-A535-8174755A890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FA1DE6-03DF-4899-90F9-FEA9BEE854D5}" type="pres">
      <dgm:prSet presAssocID="{79377B69-F354-4F4B-99B8-C624BFC09913}" presName="sibTrans" presStyleCnt="0"/>
      <dgm:spPr/>
      <dgm:t>
        <a:bodyPr/>
        <a:lstStyle/>
        <a:p>
          <a:endParaRPr lang="zh-TW" altLang="en-US"/>
        </a:p>
      </dgm:t>
    </dgm:pt>
    <dgm:pt modelId="{2A18CF7E-66A9-439B-A588-10D1E34CE442}" type="pres">
      <dgm:prSet presAssocID="{6ED282EB-A0B7-47E7-851A-3E390388C15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E4414B8-3A78-4AF8-9FEB-632A2E41ABFD}" type="pres">
      <dgm:prSet presAssocID="{BDD197E0-1CCA-4DF5-8D8E-61772F4F5651}" presName="sibTrans" presStyleCnt="0"/>
      <dgm:spPr/>
      <dgm:t>
        <a:bodyPr/>
        <a:lstStyle/>
        <a:p>
          <a:endParaRPr lang="zh-TW" altLang="en-US"/>
        </a:p>
      </dgm:t>
    </dgm:pt>
    <dgm:pt modelId="{28E0E436-B6BA-47B2-83C5-1F5866A1BA03}" type="pres">
      <dgm:prSet presAssocID="{82030F46-DE8E-42EC-B82C-CA3006163C2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CC226A-C718-4B6D-9E59-DEAA5661FFDC}" type="pres">
      <dgm:prSet presAssocID="{0499F7C9-72E0-488C-85B2-E31AFEEC53AD}" presName="sibTrans" presStyleCnt="0"/>
      <dgm:spPr/>
      <dgm:t>
        <a:bodyPr/>
        <a:lstStyle/>
        <a:p>
          <a:endParaRPr lang="zh-TW" altLang="en-US"/>
        </a:p>
      </dgm:t>
    </dgm:pt>
    <dgm:pt modelId="{99793EA4-542E-4A33-A6EE-441FD524AD75}" type="pres">
      <dgm:prSet presAssocID="{56880D46-F7A2-4EE0-AF79-5F561C5760C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8A66F2E-EDFD-4FB5-A127-A9E3E2EEA46A}" type="presOf" srcId="{5E124E4F-9AAF-4A34-83DD-A93A523D24FA}" destId="{5EF9E781-213B-4E36-937A-BCDA5ACA13C6}" srcOrd="0" destOrd="0" presId="urn:microsoft.com/office/officeart/2005/8/layout/hList6"/>
    <dgm:cxn modelId="{D611B2A1-D914-47BC-B8C4-0036C00AAC5E}" type="presOf" srcId="{E873E4FF-D93D-49FE-A535-8174755A8905}" destId="{239333CF-9504-450D-AC69-23BA27878B6B}" srcOrd="0" destOrd="0" presId="urn:microsoft.com/office/officeart/2005/8/layout/hList6"/>
    <dgm:cxn modelId="{7114B0C5-DA01-4D63-B492-AF433DF246F1}" srcId="{5E124E4F-9AAF-4A34-83DD-A93A523D24FA}" destId="{F1716465-D4AD-47CB-999F-3607E20936EB}" srcOrd="0" destOrd="0" parTransId="{12618E81-9D16-46F1-A24F-6F3E50BA5CD6}" sibTransId="{70DEC100-E88D-418B-8555-56AA1917B0E8}"/>
    <dgm:cxn modelId="{9332D526-90DA-44A4-A9C4-FE70C8D87FE4}" type="presOf" srcId="{6ED282EB-A0B7-47E7-851A-3E390388C152}" destId="{2A18CF7E-66A9-439B-A588-10D1E34CE442}" srcOrd="0" destOrd="0" presId="urn:microsoft.com/office/officeart/2005/8/layout/hList6"/>
    <dgm:cxn modelId="{776F142C-AAC0-4708-867B-0111B6805D2F}" type="presOf" srcId="{82030F46-DE8E-42EC-B82C-CA3006163C2D}" destId="{28E0E436-B6BA-47B2-83C5-1F5866A1BA03}" srcOrd="0" destOrd="0" presId="urn:microsoft.com/office/officeart/2005/8/layout/hList6"/>
    <dgm:cxn modelId="{07AE311D-03DE-4BA1-859E-084DA1D30ACE}" srcId="{5E124E4F-9AAF-4A34-83DD-A93A523D24FA}" destId="{E873E4FF-D93D-49FE-A535-8174755A8905}" srcOrd="1" destOrd="0" parTransId="{7155C7E4-74CD-4484-9F44-459A5FFF3675}" sibTransId="{79377B69-F354-4F4B-99B8-C624BFC09913}"/>
    <dgm:cxn modelId="{0CE8CEF1-80FF-4FD3-8D27-B6EFBF2224D7}" srcId="{5E124E4F-9AAF-4A34-83DD-A93A523D24FA}" destId="{82030F46-DE8E-42EC-B82C-CA3006163C2D}" srcOrd="3" destOrd="0" parTransId="{A63A88AF-CCF3-40D7-A0CB-85DDCD26B258}" sibTransId="{0499F7C9-72E0-488C-85B2-E31AFEEC53AD}"/>
    <dgm:cxn modelId="{A2986051-624E-4130-A597-0601061593F5}" srcId="{5E124E4F-9AAF-4A34-83DD-A93A523D24FA}" destId="{56880D46-F7A2-4EE0-AF79-5F561C5760CC}" srcOrd="4" destOrd="0" parTransId="{281DE5B4-F9EE-43A6-A6D6-F52914D39304}" sibTransId="{1EF4BE28-598F-44B8-A62F-8E9F755B98D2}"/>
    <dgm:cxn modelId="{CED47FDB-3BCA-4FB8-8F4F-7EE93B724E42}" type="presOf" srcId="{56880D46-F7A2-4EE0-AF79-5F561C5760CC}" destId="{99793EA4-542E-4A33-A6EE-441FD524AD75}" srcOrd="0" destOrd="0" presId="urn:microsoft.com/office/officeart/2005/8/layout/hList6"/>
    <dgm:cxn modelId="{58416345-91DF-4558-828A-3FF589F8CC59}" type="presOf" srcId="{F1716465-D4AD-47CB-999F-3607E20936EB}" destId="{FCE1A737-8A45-4AF4-B9F2-EF12EBB3F7DB}" srcOrd="0" destOrd="0" presId="urn:microsoft.com/office/officeart/2005/8/layout/hList6"/>
    <dgm:cxn modelId="{EA9B8BEC-1343-4320-95FB-E939D33B3F49}" srcId="{5E124E4F-9AAF-4A34-83DD-A93A523D24FA}" destId="{6ED282EB-A0B7-47E7-851A-3E390388C152}" srcOrd="2" destOrd="0" parTransId="{41EBC15D-7091-4735-9432-1F705F5A2D25}" sibTransId="{BDD197E0-1CCA-4DF5-8D8E-61772F4F5651}"/>
    <dgm:cxn modelId="{A6A0E546-37AC-4893-870D-1B9457BFAC96}" type="presParOf" srcId="{5EF9E781-213B-4E36-937A-BCDA5ACA13C6}" destId="{FCE1A737-8A45-4AF4-B9F2-EF12EBB3F7DB}" srcOrd="0" destOrd="0" presId="urn:microsoft.com/office/officeart/2005/8/layout/hList6"/>
    <dgm:cxn modelId="{87AB2FED-D53C-4866-988A-961033D52854}" type="presParOf" srcId="{5EF9E781-213B-4E36-937A-BCDA5ACA13C6}" destId="{DE553194-A98C-4777-8A2E-7D6E70AB8571}" srcOrd="1" destOrd="0" presId="urn:microsoft.com/office/officeart/2005/8/layout/hList6"/>
    <dgm:cxn modelId="{F6EECE4A-D25E-42EF-9D81-38FE2EC96A4D}" type="presParOf" srcId="{5EF9E781-213B-4E36-937A-BCDA5ACA13C6}" destId="{239333CF-9504-450D-AC69-23BA27878B6B}" srcOrd="2" destOrd="0" presId="urn:microsoft.com/office/officeart/2005/8/layout/hList6"/>
    <dgm:cxn modelId="{9726571B-B309-431F-AABB-D7B99B227E4B}" type="presParOf" srcId="{5EF9E781-213B-4E36-937A-BCDA5ACA13C6}" destId="{5BFA1DE6-03DF-4899-90F9-FEA9BEE854D5}" srcOrd="3" destOrd="0" presId="urn:microsoft.com/office/officeart/2005/8/layout/hList6"/>
    <dgm:cxn modelId="{EFDAEBB9-D432-4547-93FD-96EE892B522C}" type="presParOf" srcId="{5EF9E781-213B-4E36-937A-BCDA5ACA13C6}" destId="{2A18CF7E-66A9-439B-A588-10D1E34CE442}" srcOrd="4" destOrd="0" presId="urn:microsoft.com/office/officeart/2005/8/layout/hList6"/>
    <dgm:cxn modelId="{4DA84598-93A4-4D7F-8CC2-D9BF9BD06023}" type="presParOf" srcId="{5EF9E781-213B-4E36-937A-BCDA5ACA13C6}" destId="{CE4414B8-3A78-4AF8-9FEB-632A2E41ABFD}" srcOrd="5" destOrd="0" presId="urn:microsoft.com/office/officeart/2005/8/layout/hList6"/>
    <dgm:cxn modelId="{412D863A-B584-4C8E-9B1F-5E610524321D}" type="presParOf" srcId="{5EF9E781-213B-4E36-937A-BCDA5ACA13C6}" destId="{28E0E436-B6BA-47B2-83C5-1F5866A1BA03}" srcOrd="6" destOrd="0" presId="urn:microsoft.com/office/officeart/2005/8/layout/hList6"/>
    <dgm:cxn modelId="{E1D0F08C-5E81-40B2-B96A-C1F985B43717}" type="presParOf" srcId="{5EF9E781-213B-4E36-937A-BCDA5ACA13C6}" destId="{C3CC226A-C718-4B6D-9E59-DEAA5661FFDC}" srcOrd="7" destOrd="0" presId="urn:microsoft.com/office/officeart/2005/8/layout/hList6"/>
    <dgm:cxn modelId="{AC7BE1AD-A68E-46A3-8165-CC726C4EFAB4}" type="presParOf" srcId="{5EF9E781-213B-4E36-937A-BCDA5ACA13C6}" destId="{99793EA4-542E-4A33-A6EE-441FD524AD75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4B3122-7D9F-4F4A-8CEE-AFAF487EA27E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7C7D56A-5DF9-44C9-B4AB-824697AD9937}">
      <dgm:prSet/>
      <dgm:spPr/>
      <dgm:t>
        <a:bodyPr/>
        <a:lstStyle/>
        <a:p>
          <a:pPr rtl="0"/>
          <a:r>
            <a:rPr kumimoji="1" lang="zh-TW" b="1" smtClean="0"/>
            <a:t>結構光</a:t>
          </a:r>
          <a:r>
            <a:rPr kumimoji="1" lang="en-US" b="1" smtClean="0"/>
            <a:t>(Structured Light)</a:t>
          </a:r>
          <a:endParaRPr lang="zh-TW" b="1"/>
        </a:p>
      </dgm:t>
    </dgm:pt>
    <dgm:pt modelId="{FC1B0C17-082A-4C4A-AB70-637DBD9DCC90}" type="parTrans" cxnId="{01E94A8D-B9B0-45FD-AD08-632B32316E33}">
      <dgm:prSet/>
      <dgm:spPr/>
      <dgm:t>
        <a:bodyPr/>
        <a:lstStyle/>
        <a:p>
          <a:endParaRPr lang="zh-TW" altLang="en-US" b="1"/>
        </a:p>
      </dgm:t>
    </dgm:pt>
    <dgm:pt modelId="{3814011B-F41C-451B-AC83-CAAC83A70B5B}" type="sibTrans" cxnId="{01E94A8D-B9B0-45FD-AD08-632B32316E33}">
      <dgm:prSet/>
      <dgm:spPr/>
      <dgm:t>
        <a:bodyPr/>
        <a:lstStyle/>
        <a:p>
          <a:endParaRPr lang="zh-TW" altLang="en-US" b="1"/>
        </a:p>
      </dgm:t>
    </dgm:pt>
    <dgm:pt modelId="{24747E56-57C6-449D-A90F-653577551989}">
      <dgm:prSet/>
      <dgm:spPr/>
      <dgm:t>
        <a:bodyPr/>
        <a:lstStyle/>
        <a:p>
          <a:pPr rtl="0"/>
          <a:r>
            <a:rPr kumimoji="1" lang="zh-TW" b="1" dirty="0" smtClean="0"/>
            <a:t>飛時測距</a:t>
          </a:r>
          <a:r>
            <a:rPr kumimoji="1" lang="en-US" b="1" dirty="0" smtClean="0"/>
            <a:t>(Time of Flight, </a:t>
          </a:r>
          <a:r>
            <a:rPr kumimoji="1" lang="en-US" b="1" dirty="0" err="1" smtClean="0"/>
            <a:t>ToF</a:t>
          </a:r>
          <a:r>
            <a:rPr kumimoji="1" lang="en-US" b="1" dirty="0" smtClean="0"/>
            <a:t>)</a:t>
          </a:r>
          <a:endParaRPr lang="zh-TW" b="1" dirty="0"/>
        </a:p>
      </dgm:t>
    </dgm:pt>
    <dgm:pt modelId="{602E62FA-E459-42C8-A6AF-1A7249083D22}" type="parTrans" cxnId="{471A237D-9D0A-4ED0-AC0C-7DCC0ACBC5CB}">
      <dgm:prSet/>
      <dgm:spPr/>
      <dgm:t>
        <a:bodyPr/>
        <a:lstStyle/>
        <a:p>
          <a:endParaRPr lang="zh-TW" altLang="en-US" b="1"/>
        </a:p>
      </dgm:t>
    </dgm:pt>
    <dgm:pt modelId="{5C065D3A-DC63-46FF-AA54-B1FF42E3DFAA}" type="sibTrans" cxnId="{471A237D-9D0A-4ED0-AC0C-7DCC0ACBC5CB}">
      <dgm:prSet/>
      <dgm:spPr/>
      <dgm:t>
        <a:bodyPr/>
        <a:lstStyle/>
        <a:p>
          <a:endParaRPr lang="zh-TW" altLang="en-US" b="1"/>
        </a:p>
      </dgm:t>
    </dgm:pt>
    <dgm:pt modelId="{ECC051F1-ED1D-4B77-B9B4-2AFADDA01D41}">
      <dgm:prSet/>
      <dgm:spPr/>
      <dgm:t>
        <a:bodyPr/>
        <a:lstStyle/>
        <a:p>
          <a:pPr rtl="0"/>
          <a:r>
            <a:rPr kumimoji="1" lang="zh-TW" b="1" smtClean="0"/>
            <a:t>立體視覺</a:t>
          </a:r>
          <a:r>
            <a:rPr kumimoji="1" lang="en-US" b="1" smtClean="0"/>
            <a:t>(Stereo Vision)</a:t>
          </a:r>
          <a:endParaRPr lang="zh-TW" b="1" dirty="0"/>
        </a:p>
      </dgm:t>
    </dgm:pt>
    <dgm:pt modelId="{3C13D169-6D57-4526-A6EE-3A34BDE7F9FF}" type="parTrans" cxnId="{87373F06-1D8C-4556-A2E2-CEF9C0FE17EE}">
      <dgm:prSet/>
      <dgm:spPr/>
      <dgm:t>
        <a:bodyPr/>
        <a:lstStyle/>
        <a:p>
          <a:endParaRPr lang="zh-TW" altLang="en-US"/>
        </a:p>
      </dgm:t>
    </dgm:pt>
    <dgm:pt modelId="{B973BC36-D311-4C52-81BD-E0C0745B04D6}" type="sibTrans" cxnId="{87373F06-1D8C-4556-A2E2-CEF9C0FE17EE}">
      <dgm:prSet/>
      <dgm:spPr/>
      <dgm:t>
        <a:bodyPr/>
        <a:lstStyle/>
        <a:p>
          <a:endParaRPr lang="zh-TW" altLang="en-US"/>
        </a:p>
      </dgm:t>
    </dgm:pt>
    <dgm:pt modelId="{63FA0FD9-5C14-4E1E-AD5B-9E776A17B05A}" type="pres">
      <dgm:prSet presAssocID="{304B3122-7D9F-4F4A-8CEE-AFAF487EA27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AC8E7CE-281A-4E6C-A357-30D2CE9E2B69}" type="pres">
      <dgm:prSet presAssocID="{07C7D56A-5DF9-44C9-B4AB-824697AD9937}" presName="composite" presStyleCnt="0"/>
      <dgm:spPr/>
    </dgm:pt>
    <dgm:pt modelId="{672001F4-7920-4C42-B3CB-06E04B784552}" type="pres">
      <dgm:prSet presAssocID="{07C7D56A-5DF9-44C9-B4AB-824697AD9937}" presName="imgShp" presStyleLbl="fgImgPlace1" presStyleIdx="0" presStyleCnt="3"/>
      <dgm:spPr/>
    </dgm:pt>
    <dgm:pt modelId="{55FC15FA-BCBD-4735-A8A8-C24986FB172A}" type="pres">
      <dgm:prSet presAssocID="{07C7D56A-5DF9-44C9-B4AB-824697AD9937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FE1E1E6-43EE-42D1-A00E-748615FB3D78}" type="pres">
      <dgm:prSet presAssocID="{3814011B-F41C-451B-AC83-CAAC83A70B5B}" presName="spacing" presStyleCnt="0"/>
      <dgm:spPr/>
    </dgm:pt>
    <dgm:pt modelId="{DDAEF8B8-330A-47EB-B81C-0D29CF26696C}" type="pres">
      <dgm:prSet presAssocID="{24747E56-57C6-449D-A90F-653577551989}" presName="composite" presStyleCnt="0"/>
      <dgm:spPr/>
    </dgm:pt>
    <dgm:pt modelId="{AC1FDC06-40C8-4B44-A469-F8DB26B616C8}" type="pres">
      <dgm:prSet presAssocID="{24747E56-57C6-449D-A90F-653577551989}" presName="imgShp" presStyleLbl="fgImgPlace1" presStyleIdx="1" presStyleCnt="3"/>
      <dgm:spPr/>
    </dgm:pt>
    <dgm:pt modelId="{8DC284C7-FFBB-4D92-B5F5-E48CC30714CB}" type="pres">
      <dgm:prSet presAssocID="{24747E56-57C6-449D-A90F-653577551989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013F7E-56E8-4077-8A92-96F703DC6AD9}" type="pres">
      <dgm:prSet presAssocID="{5C065D3A-DC63-46FF-AA54-B1FF42E3DFAA}" presName="spacing" presStyleCnt="0"/>
      <dgm:spPr/>
    </dgm:pt>
    <dgm:pt modelId="{714D8597-F11D-4F6F-96FF-6E9432A6E54C}" type="pres">
      <dgm:prSet presAssocID="{ECC051F1-ED1D-4B77-B9B4-2AFADDA01D41}" presName="composite" presStyleCnt="0"/>
      <dgm:spPr/>
    </dgm:pt>
    <dgm:pt modelId="{19ED5604-BB06-4AC4-8770-CBBC4ED45AA5}" type="pres">
      <dgm:prSet presAssocID="{ECC051F1-ED1D-4B77-B9B4-2AFADDA01D41}" presName="imgShp" presStyleLbl="fgImgPlace1" presStyleIdx="2" presStyleCnt="3"/>
      <dgm:spPr/>
    </dgm:pt>
    <dgm:pt modelId="{FB6EEC13-E1AD-44F4-B961-A8622F12396B}" type="pres">
      <dgm:prSet presAssocID="{ECC051F1-ED1D-4B77-B9B4-2AFADDA01D4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FE2C878-35B4-40DF-AD58-E279083513EC}" type="presOf" srcId="{07C7D56A-5DF9-44C9-B4AB-824697AD9937}" destId="{55FC15FA-BCBD-4735-A8A8-C24986FB172A}" srcOrd="0" destOrd="0" presId="urn:microsoft.com/office/officeart/2005/8/layout/vList3"/>
    <dgm:cxn modelId="{87373F06-1D8C-4556-A2E2-CEF9C0FE17EE}" srcId="{304B3122-7D9F-4F4A-8CEE-AFAF487EA27E}" destId="{ECC051F1-ED1D-4B77-B9B4-2AFADDA01D41}" srcOrd="2" destOrd="0" parTransId="{3C13D169-6D57-4526-A6EE-3A34BDE7F9FF}" sibTransId="{B973BC36-D311-4C52-81BD-E0C0745B04D6}"/>
    <dgm:cxn modelId="{09CEFD15-9648-4486-922D-7E30CF2CA6C7}" type="presOf" srcId="{ECC051F1-ED1D-4B77-B9B4-2AFADDA01D41}" destId="{FB6EEC13-E1AD-44F4-B961-A8622F12396B}" srcOrd="0" destOrd="0" presId="urn:microsoft.com/office/officeart/2005/8/layout/vList3"/>
    <dgm:cxn modelId="{01E94A8D-B9B0-45FD-AD08-632B32316E33}" srcId="{304B3122-7D9F-4F4A-8CEE-AFAF487EA27E}" destId="{07C7D56A-5DF9-44C9-B4AB-824697AD9937}" srcOrd="0" destOrd="0" parTransId="{FC1B0C17-082A-4C4A-AB70-637DBD9DCC90}" sibTransId="{3814011B-F41C-451B-AC83-CAAC83A70B5B}"/>
    <dgm:cxn modelId="{6C9A2D8F-8A60-479B-8676-C9657DCA898E}" type="presOf" srcId="{304B3122-7D9F-4F4A-8CEE-AFAF487EA27E}" destId="{63FA0FD9-5C14-4E1E-AD5B-9E776A17B05A}" srcOrd="0" destOrd="0" presId="urn:microsoft.com/office/officeart/2005/8/layout/vList3"/>
    <dgm:cxn modelId="{471A237D-9D0A-4ED0-AC0C-7DCC0ACBC5CB}" srcId="{304B3122-7D9F-4F4A-8CEE-AFAF487EA27E}" destId="{24747E56-57C6-449D-A90F-653577551989}" srcOrd="1" destOrd="0" parTransId="{602E62FA-E459-42C8-A6AF-1A7249083D22}" sibTransId="{5C065D3A-DC63-46FF-AA54-B1FF42E3DFAA}"/>
    <dgm:cxn modelId="{F826B31A-5847-4EAD-904B-F4DE78D3DC14}" type="presOf" srcId="{24747E56-57C6-449D-A90F-653577551989}" destId="{8DC284C7-FFBB-4D92-B5F5-E48CC30714CB}" srcOrd="0" destOrd="0" presId="urn:microsoft.com/office/officeart/2005/8/layout/vList3"/>
    <dgm:cxn modelId="{39B2BD56-E11B-4C62-84AA-F26C2075B29A}" type="presParOf" srcId="{63FA0FD9-5C14-4E1E-AD5B-9E776A17B05A}" destId="{6AC8E7CE-281A-4E6C-A357-30D2CE9E2B69}" srcOrd="0" destOrd="0" presId="urn:microsoft.com/office/officeart/2005/8/layout/vList3"/>
    <dgm:cxn modelId="{4B719C1E-E319-430C-B107-66A4447BD1A8}" type="presParOf" srcId="{6AC8E7CE-281A-4E6C-A357-30D2CE9E2B69}" destId="{672001F4-7920-4C42-B3CB-06E04B784552}" srcOrd="0" destOrd="0" presId="urn:microsoft.com/office/officeart/2005/8/layout/vList3"/>
    <dgm:cxn modelId="{B9345FCE-9256-491E-BFAE-68D34E2752AC}" type="presParOf" srcId="{6AC8E7CE-281A-4E6C-A357-30D2CE9E2B69}" destId="{55FC15FA-BCBD-4735-A8A8-C24986FB172A}" srcOrd="1" destOrd="0" presId="urn:microsoft.com/office/officeart/2005/8/layout/vList3"/>
    <dgm:cxn modelId="{BEE7E65C-03B8-43F7-B14F-725AD8C59654}" type="presParOf" srcId="{63FA0FD9-5C14-4E1E-AD5B-9E776A17B05A}" destId="{7FE1E1E6-43EE-42D1-A00E-748615FB3D78}" srcOrd="1" destOrd="0" presId="urn:microsoft.com/office/officeart/2005/8/layout/vList3"/>
    <dgm:cxn modelId="{51A997E9-E057-4BB9-A891-E8459336E169}" type="presParOf" srcId="{63FA0FD9-5C14-4E1E-AD5B-9E776A17B05A}" destId="{DDAEF8B8-330A-47EB-B81C-0D29CF26696C}" srcOrd="2" destOrd="0" presId="urn:microsoft.com/office/officeart/2005/8/layout/vList3"/>
    <dgm:cxn modelId="{654D0554-9B0C-45D9-B358-632F9F7B65A9}" type="presParOf" srcId="{DDAEF8B8-330A-47EB-B81C-0D29CF26696C}" destId="{AC1FDC06-40C8-4B44-A469-F8DB26B616C8}" srcOrd="0" destOrd="0" presId="urn:microsoft.com/office/officeart/2005/8/layout/vList3"/>
    <dgm:cxn modelId="{DDF556B3-4C37-4270-BAF0-3B08A648293A}" type="presParOf" srcId="{DDAEF8B8-330A-47EB-B81C-0D29CF26696C}" destId="{8DC284C7-FFBB-4D92-B5F5-E48CC30714CB}" srcOrd="1" destOrd="0" presId="urn:microsoft.com/office/officeart/2005/8/layout/vList3"/>
    <dgm:cxn modelId="{DC675862-7E43-4535-A394-EC824FFAD3CA}" type="presParOf" srcId="{63FA0FD9-5C14-4E1E-AD5B-9E776A17B05A}" destId="{2D013F7E-56E8-4077-8A92-96F703DC6AD9}" srcOrd="3" destOrd="0" presId="urn:microsoft.com/office/officeart/2005/8/layout/vList3"/>
    <dgm:cxn modelId="{775DED7C-79FC-43F9-9C7E-CE8FEC031124}" type="presParOf" srcId="{63FA0FD9-5C14-4E1E-AD5B-9E776A17B05A}" destId="{714D8597-F11D-4F6F-96FF-6E9432A6E54C}" srcOrd="4" destOrd="0" presId="urn:microsoft.com/office/officeart/2005/8/layout/vList3"/>
    <dgm:cxn modelId="{5BC9D97D-A72C-4DBC-B7FD-A5A8857535B3}" type="presParOf" srcId="{714D8597-F11D-4F6F-96FF-6E9432A6E54C}" destId="{19ED5604-BB06-4AC4-8770-CBBC4ED45AA5}" srcOrd="0" destOrd="0" presId="urn:microsoft.com/office/officeart/2005/8/layout/vList3"/>
    <dgm:cxn modelId="{7B5F3C0F-893C-4038-9248-F1CC93EECB52}" type="presParOf" srcId="{714D8597-F11D-4F6F-96FF-6E9432A6E54C}" destId="{FB6EEC13-E1AD-44F4-B961-A8622F12396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7815CE-22D0-46F4-A5EE-FCCBE3C1E53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zh-TW" altLang="en-US"/>
        </a:p>
      </dgm:t>
    </dgm:pt>
    <dgm:pt modelId="{9AA63700-F262-4495-8A86-0CF1355251BF}">
      <dgm:prSet/>
      <dgm:spPr/>
      <dgm:t>
        <a:bodyPr/>
        <a:lstStyle/>
        <a:p>
          <a:pPr rtl="0"/>
          <a:r>
            <a:rPr lang="en-US" b="1" smtClean="0"/>
            <a:t>Power Pivot</a:t>
          </a:r>
          <a:endParaRPr lang="zh-TW"/>
        </a:p>
      </dgm:t>
    </dgm:pt>
    <dgm:pt modelId="{289AE41A-D5A7-4007-858A-7D4F47EF0FF3}" type="parTrans" cxnId="{68013F30-B0F8-4D4D-A4CF-8A2C405EB8DA}">
      <dgm:prSet/>
      <dgm:spPr/>
      <dgm:t>
        <a:bodyPr/>
        <a:lstStyle/>
        <a:p>
          <a:endParaRPr lang="zh-TW" altLang="en-US"/>
        </a:p>
      </dgm:t>
    </dgm:pt>
    <dgm:pt modelId="{C43F4FCE-E7C9-438B-BAC5-CCA05D6C1FAB}" type="sibTrans" cxnId="{68013F30-B0F8-4D4D-A4CF-8A2C405EB8DA}">
      <dgm:prSet/>
      <dgm:spPr/>
      <dgm:t>
        <a:bodyPr/>
        <a:lstStyle/>
        <a:p>
          <a:endParaRPr lang="zh-TW" altLang="en-US"/>
        </a:p>
      </dgm:t>
    </dgm:pt>
    <dgm:pt modelId="{1D9DACAF-EA7C-4998-8DD7-4E3C53C2CDE9}">
      <dgm:prSet/>
      <dgm:spPr/>
      <dgm:t>
        <a:bodyPr/>
        <a:lstStyle/>
        <a:p>
          <a:pPr rtl="0"/>
          <a:r>
            <a:rPr lang="zh-TW" b="1" smtClean="0"/>
            <a:t>可以建立資料模型、建立關聯，以及建立計算。</a:t>
          </a:r>
          <a:endParaRPr lang="zh-TW"/>
        </a:p>
      </dgm:t>
    </dgm:pt>
    <dgm:pt modelId="{1CDDC332-75BC-4FD1-A2B9-D81A379B7487}" type="parTrans" cxnId="{91DF55AA-B02D-494B-82E0-8242CAB7AC0D}">
      <dgm:prSet/>
      <dgm:spPr/>
      <dgm:t>
        <a:bodyPr/>
        <a:lstStyle/>
        <a:p>
          <a:endParaRPr lang="zh-TW" altLang="en-US"/>
        </a:p>
      </dgm:t>
    </dgm:pt>
    <dgm:pt modelId="{D8A500AF-72E6-4C41-B282-3CBF1BECEBFE}" type="sibTrans" cxnId="{91DF55AA-B02D-494B-82E0-8242CAB7AC0D}">
      <dgm:prSet/>
      <dgm:spPr/>
      <dgm:t>
        <a:bodyPr/>
        <a:lstStyle/>
        <a:p>
          <a:endParaRPr lang="zh-TW" altLang="en-US"/>
        </a:p>
      </dgm:t>
    </dgm:pt>
    <dgm:pt modelId="{6443625A-3DDC-488A-9F94-DEAD28A758CE}">
      <dgm:prSet/>
      <dgm:spPr/>
      <dgm:t>
        <a:bodyPr/>
        <a:lstStyle/>
        <a:p>
          <a:pPr rtl="0"/>
          <a:r>
            <a:rPr lang="en-US" b="1" smtClean="0"/>
            <a:t>Power View</a:t>
          </a:r>
          <a:endParaRPr lang="zh-TW"/>
        </a:p>
      </dgm:t>
    </dgm:pt>
    <dgm:pt modelId="{2A645D52-BBA7-425D-BB07-9AED528FF615}" type="parTrans" cxnId="{651CAC8F-8D03-4A64-B17E-FBB7F605AFD7}">
      <dgm:prSet/>
      <dgm:spPr/>
      <dgm:t>
        <a:bodyPr/>
        <a:lstStyle/>
        <a:p>
          <a:endParaRPr lang="zh-TW" altLang="en-US"/>
        </a:p>
      </dgm:t>
    </dgm:pt>
    <dgm:pt modelId="{B0432676-3A4F-4E57-87EC-5B0543F793D5}" type="sibTrans" cxnId="{651CAC8F-8D03-4A64-B17E-FBB7F605AFD7}">
      <dgm:prSet/>
      <dgm:spPr/>
      <dgm:t>
        <a:bodyPr/>
        <a:lstStyle/>
        <a:p>
          <a:endParaRPr lang="zh-TW" altLang="en-US"/>
        </a:p>
      </dgm:t>
    </dgm:pt>
    <dgm:pt modelId="{A78034AE-6A0A-407D-AC26-3D644A406C7E}">
      <dgm:prSet/>
      <dgm:spPr/>
      <dgm:t>
        <a:bodyPr/>
        <a:lstStyle/>
        <a:p>
          <a:pPr rtl="0"/>
          <a:r>
            <a:rPr lang="zh-TW" b="1" smtClean="0"/>
            <a:t>可以建立互動式圖表、圖形、地圖以及其他視覺效果，讓資料更加生動。</a:t>
          </a:r>
          <a:endParaRPr lang="zh-TW"/>
        </a:p>
      </dgm:t>
    </dgm:pt>
    <dgm:pt modelId="{1097905B-0207-4D8D-9DC8-23A06817F788}" type="parTrans" cxnId="{E2799A94-D101-428D-980E-C0B767B0FDDC}">
      <dgm:prSet/>
      <dgm:spPr/>
      <dgm:t>
        <a:bodyPr/>
        <a:lstStyle/>
        <a:p>
          <a:endParaRPr lang="zh-TW" altLang="en-US"/>
        </a:p>
      </dgm:t>
    </dgm:pt>
    <dgm:pt modelId="{285C3FC0-4CB3-440B-97B9-E13447E3A0A1}" type="sibTrans" cxnId="{E2799A94-D101-428D-980E-C0B767B0FDDC}">
      <dgm:prSet/>
      <dgm:spPr/>
      <dgm:t>
        <a:bodyPr/>
        <a:lstStyle/>
        <a:p>
          <a:endParaRPr lang="zh-TW" altLang="en-US"/>
        </a:p>
      </dgm:t>
    </dgm:pt>
    <dgm:pt modelId="{29AB6540-8575-40DD-B52D-F8B32F8C84DF}">
      <dgm:prSet/>
      <dgm:spPr/>
      <dgm:t>
        <a:bodyPr/>
        <a:lstStyle/>
        <a:p>
          <a:pPr rtl="0"/>
          <a:r>
            <a:rPr lang="en-US" b="1" smtClean="0"/>
            <a:t>Power Query</a:t>
          </a:r>
          <a:endParaRPr lang="zh-TW"/>
        </a:p>
      </dgm:t>
    </dgm:pt>
    <dgm:pt modelId="{530CC1E1-54D2-4E32-8640-25707248932F}" type="parTrans" cxnId="{1F2B246E-90EB-4BA8-81AB-77842597FF43}">
      <dgm:prSet/>
      <dgm:spPr/>
      <dgm:t>
        <a:bodyPr/>
        <a:lstStyle/>
        <a:p>
          <a:endParaRPr lang="zh-TW" altLang="en-US"/>
        </a:p>
      </dgm:t>
    </dgm:pt>
    <dgm:pt modelId="{74CF9897-021C-4577-A2C2-3AF62BC434F6}" type="sibTrans" cxnId="{1F2B246E-90EB-4BA8-81AB-77842597FF43}">
      <dgm:prSet/>
      <dgm:spPr/>
      <dgm:t>
        <a:bodyPr/>
        <a:lstStyle/>
        <a:p>
          <a:endParaRPr lang="zh-TW" altLang="en-US"/>
        </a:p>
      </dgm:t>
    </dgm:pt>
    <dgm:pt modelId="{DFA01213-2605-4CAF-8F9E-019797512A1E}">
      <dgm:prSet/>
      <dgm:spPr/>
      <dgm:t>
        <a:bodyPr/>
        <a:lstStyle/>
        <a:p>
          <a:pPr rtl="0"/>
          <a:r>
            <a:rPr lang="zh-TW" b="1" smtClean="0"/>
            <a:t>可以探索、連線、合併及精簡資料來源，以符合分析需求的資料連線技術。</a:t>
          </a:r>
          <a:endParaRPr lang="zh-TW"/>
        </a:p>
      </dgm:t>
    </dgm:pt>
    <dgm:pt modelId="{455F6F93-7004-45C9-BE75-DE842BB5D06E}" type="parTrans" cxnId="{4EAAEDCF-CD90-4BFB-A2AF-A8E4AA70666B}">
      <dgm:prSet/>
      <dgm:spPr/>
      <dgm:t>
        <a:bodyPr/>
        <a:lstStyle/>
        <a:p>
          <a:endParaRPr lang="zh-TW" altLang="en-US"/>
        </a:p>
      </dgm:t>
    </dgm:pt>
    <dgm:pt modelId="{2F243A96-4CB6-4DE3-8FB5-E3B94C588BAD}" type="sibTrans" cxnId="{4EAAEDCF-CD90-4BFB-A2AF-A8E4AA70666B}">
      <dgm:prSet/>
      <dgm:spPr/>
      <dgm:t>
        <a:bodyPr/>
        <a:lstStyle/>
        <a:p>
          <a:endParaRPr lang="zh-TW" altLang="en-US"/>
        </a:p>
      </dgm:t>
    </dgm:pt>
    <dgm:pt modelId="{D5129614-5559-4010-ACA3-A551F0796B49}">
      <dgm:prSet/>
      <dgm:spPr/>
      <dgm:t>
        <a:bodyPr/>
        <a:lstStyle/>
        <a:p>
          <a:pPr rtl="0"/>
          <a:r>
            <a:rPr lang="en-US" b="1" smtClean="0"/>
            <a:t>Power Map</a:t>
          </a:r>
          <a:endParaRPr lang="zh-TW"/>
        </a:p>
      </dgm:t>
    </dgm:pt>
    <dgm:pt modelId="{48BC295B-047A-4C56-AE5D-9B389BA6EA70}" type="parTrans" cxnId="{0CC44863-B9B1-4F1D-9F50-DD895A42051D}">
      <dgm:prSet/>
      <dgm:spPr/>
      <dgm:t>
        <a:bodyPr/>
        <a:lstStyle/>
        <a:p>
          <a:endParaRPr lang="zh-TW" altLang="en-US"/>
        </a:p>
      </dgm:t>
    </dgm:pt>
    <dgm:pt modelId="{CB4ECB66-2E82-4D09-AB9F-7EC525879100}" type="sibTrans" cxnId="{0CC44863-B9B1-4F1D-9F50-DD895A42051D}">
      <dgm:prSet/>
      <dgm:spPr/>
      <dgm:t>
        <a:bodyPr/>
        <a:lstStyle/>
        <a:p>
          <a:endParaRPr lang="zh-TW" altLang="en-US"/>
        </a:p>
      </dgm:t>
    </dgm:pt>
    <dgm:pt modelId="{027ADA17-06DC-45C2-A149-4E623CA1CA38}">
      <dgm:prSet/>
      <dgm:spPr/>
      <dgm:t>
        <a:bodyPr/>
        <a:lstStyle/>
        <a:p>
          <a:pPr rtl="0"/>
          <a:r>
            <a:rPr lang="zh-TW" b="1" smtClean="0"/>
            <a:t>可以建立互動式</a:t>
          </a:r>
          <a:r>
            <a:rPr lang="en-US" b="1" smtClean="0"/>
            <a:t>3D</a:t>
          </a:r>
          <a:r>
            <a:rPr lang="zh-TW" b="1" smtClean="0"/>
            <a:t>地圖。</a:t>
          </a:r>
          <a:endParaRPr lang="zh-TW"/>
        </a:p>
      </dgm:t>
    </dgm:pt>
    <dgm:pt modelId="{3CA2295D-2657-4369-B21F-927681701AB0}" type="parTrans" cxnId="{0A4AE30C-8F1D-4261-84DB-36FABEE58F2A}">
      <dgm:prSet/>
      <dgm:spPr/>
      <dgm:t>
        <a:bodyPr/>
        <a:lstStyle/>
        <a:p>
          <a:endParaRPr lang="zh-TW" altLang="en-US"/>
        </a:p>
      </dgm:t>
    </dgm:pt>
    <dgm:pt modelId="{B2D43753-A88C-46CA-B5F7-6B5D6BDCFAE6}" type="sibTrans" cxnId="{0A4AE30C-8F1D-4261-84DB-36FABEE58F2A}">
      <dgm:prSet/>
      <dgm:spPr/>
      <dgm:t>
        <a:bodyPr/>
        <a:lstStyle/>
        <a:p>
          <a:endParaRPr lang="zh-TW" altLang="en-US"/>
        </a:p>
      </dgm:t>
    </dgm:pt>
    <dgm:pt modelId="{A721851F-99EC-4F2A-8F39-A870ECC31B93}" type="pres">
      <dgm:prSet presAssocID="{8B7815CE-22D0-46F4-A5EE-FCCBE3C1E5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E3D6D08-7B44-488D-9C77-815B6579E2F8}" type="pres">
      <dgm:prSet presAssocID="{9AA63700-F262-4495-8A86-0CF1355251BF}" presName="linNode" presStyleCnt="0"/>
      <dgm:spPr/>
    </dgm:pt>
    <dgm:pt modelId="{1605890D-1BF2-4009-9CFA-27DEA3426345}" type="pres">
      <dgm:prSet presAssocID="{9AA63700-F262-4495-8A86-0CF1355251BF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5A6255-B4A8-4A1D-A783-BF1828A02A99}" type="pres">
      <dgm:prSet presAssocID="{9AA63700-F262-4495-8A86-0CF1355251BF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CEA51A-9BEC-490D-B215-32242756FCF0}" type="pres">
      <dgm:prSet presAssocID="{C43F4FCE-E7C9-438B-BAC5-CCA05D6C1FAB}" presName="sp" presStyleCnt="0"/>
      <dgm:spPr/>
    </dgm:pt>
    <dgm:pt modelId="{B0EC8033-557E-4C9D-B654-22909CA2FB63}" type="pres">
      <dgm:prSet presAssocID="{6443625A-3DDC-488A-9F94-DEAD28A758CE}" presName="linNode" presStyleCnt="0"/>
      <dgm:spPr/>
    </dgm:pt>
    <dgm:pt modelId="{BDBEE9E5-41F9-4111-B0B8-705E71E5F95B}" type="pres">
      <dgm:prSet presAssocID="{6443625A-3DDC-488A-9F94-DEAD28A758C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49F828-7C5E-4876-B81C-5B4B60B4FBCC}" type="pres">
      <dgm:prSet presAssocID="{6443625A-3DDC-488A-9F94-DEAD28A758C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8FFB61-042B-4219-9433-9C6B0F03F8D4}" type="pres">
      <dgm:prSet presAssocID="{B0432676-3A4F-4E57-87EC-5B0543F793D5}" presName="sp" presStyleCnt="0"/>
      <dgm:spPr/>
    </dgm:pt>
    <dgm:pt modelId="{F2260B68-CFA7-4625-94E2-969DD13757D8}" type="pres">
      <dgm:prSet presAssocID="{29AB6540-8575-40DD-B52D-F8B32F8C84DF}" presName="linNode" presStyleCnt="0"/>
      <dgm:spPr/>
    </dgm:pt>
    <dgm:pt modelId="{C38763D5-2331-4C3A-B4F2-C5CD81CC03E3}" type="pres">
      <dgm:prSet presAssocID="{29AB6540-8575-40DD-B52D-F8B32F8C84D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AC5178-ED13-452D-BE29-C715B4E24978}" type="pres">
      <dgm:prSet presAssocID="{29AB6540-8575-40DD-B52D-F8B32F8C84DF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7E481-A1F6-41A0-BA4C-1A4690B3EE59}" type="pres">
      <dgm:prSet presAssocID="{74CF9897-021C-4577-A2C2-3AF62BC434F6}" presName="sp" presStyleCnt="0"/>
      <dgm:spPr/>
    </dgm:pt>
    <dgm:pt modelId="{10819268-4F64-4F30-ADDF-B43C104F3553}" type="pres">
      <dgm:prSet presAssocID="{D5129614-5559-4010-ACA3-A551F0796B49}" presName="linNode" presStyleCnt="0"/>
      <dgm:spPr/>
    </dgm:pt>
    <dgm:pt modelId="{58A6FC59-7B65-48D7-841C-3917BF0B040E}" type="pres">
      <dgm:prSet presAssocID="{D5129614-5559-4010-ACA3-A551F0796B49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39DDBA-ADF7-4B2A-9D2A-515B2C7EE2ED}" type="pres">
      <dgm:prSet presAssocID="{D5129614-5559-4010-ACA3-A551F0796B49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3438AF6-F9CF-491A-883A-192125143278}" type="presOf" srcId="{1D9DACAF-EA7C-4998-8DD7-4E3C53C2CDE9}" destId="{BC5A6255-B4A8-4A1D-A783-BF1828A02A99}" srcOrd="0" destOrd="0" presId="urn:microsoft.com/office/officeart/2005/8/layout/vList5"/>
    <dgm:cxn modelId="{4EAAEDCF-CD90-4BFB-A2AF-A8E4AA70666B}" srcId="{29AB6540-8575-40DD-B52D-F8B32F8C84DF}" destId="{DFA01213-2605-4CAF-8F9E-019797512A1E}" srcOrd="0" destOrd="0" parTransId="{455F6F93-7004-45C9-BE75-DE842BB5D06E}" sibTransId="{2F243A96-4CB6-4DE3-8FB5-E3B94C588BAD}"/>
    <dgm:cxn modelId="{1F2B246E-90EB-4BA8-81AB-77842597FF43}" srcId="{8B7815CE-22D0-46F4-A5EE-FCCBE3C1E53B}" destId="{29AB6540-8575-40DD-B52D-F8B32F8C84DF}" srcOrd="2" destOrd="0" parTransId="{530CC1E1-54D2-4E32-8640-25707248932F}" sibTransId="{74CF9897-021C-4577-A2C2-3AF62BC434F6}"/>
    <dgm:cxn modelId="{651CAC8F-8D03-4A64-B17E-FBB7F605AFD7}" srcId="{8B7815CE-22D0-46F4-A5EE-FCCBE3C1E53B}" destId="{6443625A-3DDC-488A-9F94-DEAD28A758CE}" srcOrd="1" destOrd="0" parTransId="{2A645D52-BBA7-425D-BB07-9AED528FF615}" sibTransId="{B0432676-3A4F-4E57-87EC-5B0543F793D5}"/>
    <dgm:cxn modelId="{16628FA4-4336-4F0C-9972-7AAEF50FA680}" type="presOf" srcId="{29AB6540-8575-40DD-B52D-F8B32F8C84DF}" destId="{C38763D5-2331-4C3A-B4F2-C5CD81CC03E3}" srcOrd="0" destOrd="0" presId="urn:microsoft.com/office/officeart/2005/8/layout/vList5"/>
    <dgm:cxn modelId="{2941AF86-9987-46FA-944F-320D5CF92F0D}" type="presOf" srcId="{8B7815CE-22D0-46F4-A5EE-FCCBE3C1E53B}" destId="{A721851F-99EC-4F2A-8F39-A870ECC31B93}" srcOrd="0" destOrd="0" presId="urn:microsoft.com/office/officeart/2005/8/layout/vList5"/>
    <dgm:cxn modelId="{FB9C0B87-62D4-4D0D-BC2D-6E4179FF7169}" type="presOf" srcId="{9AA63700-F262-4495-8A86-0CF1355251BF}" destId="{1605890D-1BF2-4009-9CFA-27DEA3426345}" srcOrd="0" destOrd="0" presId="urn:microsoft.com/office/officeart/2005/8/layout/vList5"/>
    <dgm:cxn modelId="{E2799A94-D101-428D-980E-C0B767B0FDDC}" srcId="{6443625A-3DDC-488A-9F94-DEAD28A758CE}" destId="{A78034AE-6A0A-407D-AC26-3D644A406C7E}" srcOrd="0" destOrd="0" parTransId="{1097905B-0207-4D8D-9DC8-23A06817F788}" sibTransId="{285C3FC0-4CB3-440B-97B9-E13447E3A0A1}"/>
    <dgm:cxn modelId="{82252326-5927-423C-948B-A0BCF2E2F030}" type="presOf" srcId="{6443625A-3DDC-488A-9F94-DEAD28A758CE}" destId="{BDBEE9E5-41F9-4111-B0B8-705E71E5F95B}" srcOrd="0" destOrd="0" presId="urn:microsoft.com/office/officeart/2005/8/layout/vList5"/>
    <dgm:cxn modelId="{917A973B-5FB9-48C2-9C70-C3E560CD405D}" type="presOf" srcId="{DFA01213-2605-4CAF-8F9E-019797512A1E}" destId="{5AAC5178-ED13-452D-BE29-C715B4E24978}" srcOrd="0" destOrd="0" presId="urn:microsoft.com/office/officeart/2005/8/layout/vList5"/>
    <dgm:cxn modelId="{0A4AE30C-8F1D-4261-84DB-36FABEE58F2A}" srcId="{D5129614-5559-4010-ACA3-A551F0796B49}" destId="{027ADA17-06DC-45C2-A149-4E623CA1CA38}" srcOrd="0" destOrd="0" parTransId="{3CA2295D-2657-4369-B21F-927681701AB0}" sibTransId="{B2D43753-A88C-46CA-B5F7-6B5D6BDCFAE6}"/>
    <dgm:cxn modelId="{91DF55AA-B02D-494B-82E0-8242CAB7AC0D}" srcId="{9AA63700-F262-4495-8A86-0CF1355251BF}" destId="{1D9DACAF-EA7C-4998-8DD7-4E3C53C2CDE9}" srcOrd="0" destOrd="0" parTransId="{1CDDC332-75BC-4FD1-A2B9-D81A379B7487}" sibTransId="{D8A500AF-72E6-4C41-B282-3CBF1BECEBFE}"/>
    <dgm:cxn modelId="{219A3252-D7DE-4FF0-8EF4-0F923CF52AB7}" type="presOf" srcId="{D5129614-5559-4010-ACA3-A551F0796B49}" destId="{58A6FC59-7B65-48D7-841C-3917BF0B040E}" srcOrd="0" destOrd="0" presId="urn:microsoft.com/office/officeart/2005/8/layout/vList5"/>
    <dgm:cxn modelId="{09ABA968-530D-4262-85C8-A6FE9EA8303C}" type="presOf" srcId="{A78034AE-6A0A-407D-AC26-3D644A406C7E}" destId="{A249F828-7C5E-4876-B81C-5B4B60B4FBCC}" srcOrd="0" destOrd="0" presId="urn:microsoft.com/office/officeart/2005/8/layout/vList5"/>
    <dgm:cxn modelId="{D413484E-486D-4034-ABBB-A2D586950AA3}" type="presOf" srcId="{027ADA17-06DC-45C2-A149-4E623CA1CA38}" destId="{8C39DDBA-ADF7-4B2A-9D2A-515B2C7EE2ED}" srcOrd="0" destOrd="0" presId="urn:microsoft.com/office/officeart/2005/8/layout/vList5"/>
    <dgm:cxn modelId="{68013F30-B0F8-4D4D-A4CF-8A2C405EB8DA}" srcId="{8B7815CE-22D0-46F4-A5EE-FCCBE3C1E53B}" destId="{9AA63700-F262-4495-8A86-0CF1355251BF}" srcOrd="0" destOrd="0" parTransId="{289AE41A-D5A7-4007-858A-7D4F47EF0FF3}" sibTransId="{C43F4FCE-E7C9-438B-BAC5-CCA05D6C1FAB}"/>
    <dgm:cxn modelId="{0CC44863-B9B1-4F1D-9F50-DD895A42051D}" srcId="{8B7815CE-22D0-46F4-A5EE-FCCBE3C1E53B}" destId="{D5129614-5559-4010-ACA3-A551F0796B49}" srcOrd="3" destOrd="0" parTransId="{48BC295B-047A-4C56-AE5D-9B389BA6EA70}" sibTransId="{CB4ECB66-2E82-4D09-AB9F-7EC525879100}"/>
    <dgm:cxn modelId="{60CF4213-F6BF-4606-8FEB-F1BC08A48B17}" type="presParOf" srcId="{A721851F-99EC-4F2A-8F39-A870ECC31B93}" destId="{AE3D6D08-7B44-488D-9C77-815B6579E2F8}" srcOrd="0" destOrd="0" presId="urn:microsoft.com/office/officeart/2005/8/layout/vList5"/>
    <dgm:cxn modelId="{39B2FF17-D33B-432C-85DC-2105A7CF8384}" type="presParOf" srcId="{AE3D6D08-7B44-488D-9C77-815B6579E2F8}" destId="{1605890D-1BF2-4009-9CFA-27DEA3426345}" srcOrd="0" destOrd="0" presId="urn:microsoft.com/office/officeart/2005/8/layout/vList5"/>
    <dgm:cxn modelId="{48E72AC1-E9BE-4219-AC57-644A2784DC43}" type="presParOf" srcId="{AE3D6D08-7B44-488D-9C77-815B6579E2F8}" destId="{BC5A6255-B4A8-4A1D-A783-BF1828A02A99}" srcOrd="1" destOrd="0" presId="urn:microsoft.com/office/officeart/2005/8/layout/vList5"/>
    <dgm:cxn modelId="{6A239573-5BE6-4F1F-ADB9-16748DC6CB14}" type="presParOf" srcId="{A721851F-99EC-4F2A-8F39-A870ECC31B93}" destId="{2DCEA51A-9BEC-490D-B215-32242756FCF0}" srcOrd="1" destOrd="0" presId="urn:microsoft.com/office/officeart/2005/8/layout/vList5"/>
    <dgm:cxn modelId="{D52736DD-F707-4D99-9384-70CB129C0282}" type="presParOf" srcId="{A721851F-99EC-4F2A-8F39-A870ECC31B93}" destId="{B0EC8033-557E-4C9D-B654-22909CA2FB63}" srcOrd="2" destOrd="0" presId="urn:microsoft.com/office/officeart/2005/8/layout/vList5"/>
    <dgm:cxn modelId="{73511205-8D64-4166-801C-A17E666DF47A}" type="presParOf" srcId="{B0EC8033-557E-4C9D-B654-22909CA2FB63}" destId="{BDBEE9E5-41F9-4111-B0B8-705E71E5F95B}" srcOrd="0" destOrd="0" presId="urn:microsoft.com/office/officeart/2005/8/layout/vList5"/>
    <dgm:cxn modelId="{0BC8BE65-8B1A-4AF4-B06B-21758E0B7B8B}" type="presParOf" srcId="{B0EC8033-557E-4C9D-B654-22909CA2FB63}" destId="{A249F828-7C5E-4876-B81C-5B4B60B4FBCC}" srcOrd="1" destOrd="0" presId="urn:microsoft.com/office/officeart/2005/8/layout/vList5"/>
    <dgm:cxn modelId="{467A86DA-D242-4147-86D4-5CF3DA2CA354}" type="presParOf" srcId="{A721851F-99EC-4F2A-8F39-A870ECC31B93}" destId="{6E8FFB61-042B-4219-9433-9C6B0F03F8D4}" srcOrd="3" destOrd="0" presId="urn:microsoft.com/office/officeart/2005/8/layout/vList5"/>
    <dgm:cxn modelId="{3333F6E9-744A-433D-8032-256F584A59EB}" type="presParOf" srcId="{A721851F-99EC-4F2A-8F39-A870ECC31B93}" destId="{F2260B68-CFA7-4625-94E2-969DD13757D8}" srcOrd="4" destOrd="0" presId="urn:microsoft.com/office/officeart/2005/8/layout/vList5"/>
    <dgm:cxn modelId="{173628F2-8085-48F7-BE9F-63F36FC4E930}" type="presParOf" srcId="{F2260B68-CFA7-4625-94E2-969DD13757D8}" destId="{C38763D5-2331-4C3A-B4F2-C5CD81CC03E3}" srcOrd="0" destOrd="0" presId="urn:microsoft.com/office/officeart/2005/8/layout/vList5"/>
    <dgm:cxn modelId="{CC14A6C3-17AD-40CE-8636-826370FFB1E7}" type="presParOf" srcId="{F2260B68-CFA7-4625-94E2-969DD13757D8}" destId="{5AAC5178-ED13-452D-BE29-C715B4E24978}" srcOrd="1" destOrd="0" presId="urn:microsoft.com/office/officeart/2005/8/layout/vList5"/>
    <dgm:cxn modelId="{3C1DEE78-82FE-49CC-9B47-DABA3837E152}" type="presParOf" srcId="{A721851F-99EC-4F2A-8F39-A870ECC31B93}" destId="{F2E7E481-A1F6-41A0-BA4C-1A4690B3EE59}" srcOrd="5" destOrd="0" presId="urn:microsoft.com/office/officeart/2005/8/layout/vList5"/>
    <dgm:cxn modelId="{286E24D0-6ABE-4B67-B929-0DBBD9250286}" type="presParOf" srcId="{A721851F-99EC-4F2A-8F39-A870ECC31B93}" destId="{10819268-4F64-4F30-ADDF-B43C104F3553}" srcOrd="6" destOrd="0" presId="urn:microsoft.com/office/officeart/2005/8/layout/vList5"/>
    <dgm:cxn modelId="{B16C1B74-0F8B-4B86-A254-8B0C068CE399}" type="presParOf" srcId="{10819268-4F64-4F30-ADDF-B43C104F3553}" destId="{58A6FC59-7B65-48D7-841C-3917BF0B040E}" srcOrd="0" destOrd="0" presId="urn:microsoft.com/office/officeart/2005/8/layout/vList5"/>
    <dgm:cxn modelId="{5E8B1646-C6ED-4A44-8410-28BC9AA20B2B}" type="presParOf" srcId="{10819268-4F64-4F30-ADDF-B43C104F3553}" destId="{8C39DDBA-ADF7-4B2A-9D2A-515B2C7EE2E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EC4B9-1D53-4E2D-8271-DEC03EDBFD97}">
      <dsp:nvSpPr>
        <dsp:cNvPr id="0" name=""/>
        <dsp:cNvSpPr/>
      </dsp:nvSpPr>
      <dsp:spPr>
        <a:xfrm>
          <a:off x="0" y="26567"/>
          <a:ext cx="7344816" cy="8783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800" b="1" kern="1200" smtClean="0"/>
            <a:t>第一層為感知層</a:t>
          </a:r>
          <a:r>
            <a:rPr kumimoji="1" lang="en-US" sz="2800" b="1" kern="1200" smtClean="0"/>
            <a:t>(Perception Layer)</a:t>
          </a:r>
          <a:endParaRPr lang="zh-TW" sz="2800" b="1" kern="1200"/>
        </a:p>
      </dsp:txBody>
      <dsp:txXfrm>
        <a:off x="42879" y="69446"/>
        <a:ext cx="7259058" cy="792619"/>
      </dsp:txXfrm>
    </dsp:sp>
    <dsp:sp modelId="{5FC44EED-F4A5-4DD7-B7C8-59186EDEE00A}">
      <dsp:nvSpPr>
        <dsp:cNvPr id="0" name=""/>
        <dsp:cNvSpPr/>
      </dsp:nvSpPr>
      <dsp:spPr>
        <a:xfrm>
          <a:off x="0" y="985585"/>
          <a:ext cx="7344816" cy="8783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800" b="1" kern="1200" smtClean="0"/>
            <a:t>第二層為網路層</a:t>
          </a:r>
          <a:r>
            <a:rPr kumimoji="1" lang="en-US" sz="2800" b="1" kern="1200" smtClean="0"/>
            <a:t>(Network Layer)</a:t>
          </a:r>
          <a:endParaRPr lang="zh-TW" sz="2800" b="1" kern="1200"/>
        </a:p>
      </dsp:txBody>
      <dsp:txXfrm>
        <a:off x="42879" y="1028464"/>
        <a:ext cx="7259058" cy="792619"/>
      </dsp:txXfrm>
    </dsp:sp>
    <dsp:sp modelId="{8E06624E-1662-4B0E-8EC5-2334E0E26304}">
      <dsp:nvSpPr>
        <dsp:cNvPr id="0" name=""/>
        <dsp:cNvSpPr/>
      </dsp:nvSpPr>
      <dsp:spPr>
        <a:xfrm>
          <a:off x="0" y="1944602"/>
          <a:ext cx="7344816" cy="87837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800" b="1" kern="1200" smtClean="0"/>
            <a:t>第三層為應用層</a:t>
          </a:r>
          <a:r>
            <a:rPr kumimoji="1" lang="en-US" sz="2800" b="1" kern="1200" smtClean="0"/>
            <a:t>(Application Layer)</a:t>
          </a:r>
          <a:endParaRPr lang="zh-TW" sz="2800" b="1" kern="1200"/>
        </a:p>
      </dsp:txBody>
      <dsp:txXfrm>
        <a:off x="42879" y="1987481"/>
        <a:ext cx="7259058" cy="792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A737-8A45-4AF4-B9F2-EF12EBB3F7DB}">
      <dsp:nvSpPr>
        <dsp:cNvPr id="0" name=""/>
        <dsp:cNvSpPr/>
      </dsp:nvSpPr>
      <dsp:spPr>
        <a:xfrm rot="16200000">
          <a:off x="-776993" y="781364"/>
          <a:ext cx="3096344" cy="153361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7365" bIns="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700" b="1" kern="1200" smtClean="0"/>
            <a:t>商務層</a:t>
          </a:r>
          <a:r>
            <a:rPr kumimoji="1" lang="en-US" sz="1700" b="1" kern="1200" smtClean="0"/>
            <a:t>(Business Layer)</a:t>
          </a:r>
          <a:endParaRPr lang="zh-TW" sz="1700" b="1" kern="1200"/>
        </a:p>
      </dsp:txBody>
      <dsp:txXfrm rot="5400000">
        <a:off x="4371" y="619269"/>
        <a:ext cx="1533615" cy="1857806"/>
      </dsp:txXfrm>
    </dsp:sp>
    <dsp:sp modelId="{239333CF-9504-450D-AC69-23BA27878B6B}">
      <dsp:nvSpPr>
        <dsp:cNvPr id="0" name=""/>
        <dsp:cNvSpPr/>
      </dsp:nvSpPr>
      <dsp:spPr>
        <a:xfrm rot="16200000">
          <a:off x="871642" y="781364"/>
          <a:ext cx="3096344" cy="1533615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7365" bIns="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700" b="1" kern="1200" smtClean="0"/>
            <a:t>應用層</a:t>
          </a:r>
          <a:r>
            <a:rPr kumimoji="1" lang="en-US" sz="1700" b="1" kern="1200" smtClean="0"/>
            <a:t>(Application Layer)</a:t>
          </a:r>
          <a:endParaRPr lang="zh-TW" sz="1700" b="1" kern="1200"/>
        </a:p>
      </dsp:txBody>
      <dsp:txXfrm rot="5400000">
        <a:off x="1653006" y="619269"/>
        <a:ext cx="1533615" cy="1857806"/>
      </dsp:txXfrm>
    </dsp:sp>
    <dsp:sp modelId="{2A18CF7E-66A9-439B-A588-10D1E34CE442}">
      <dsp:nvSpPr>
        <dsp:cNvPr id="0" name=""/>
        <dsp:cNvSpPr/>
      </dsp:nvSpPr>
      <dsp:spPr>
        <a:xfrm rot="16200000">
          <a:off x="2520279" y="781364"/>
          <a:ext cx="3096344" cy="1533615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7365" bIns="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700" b="1" kern="1200" smtClean="0"/>
            <a:t>處理層</a:t>
          </a:r>
          <a:r>
            <a:rPr kumimoji="1" lang="en-US" sz="1700" b="1" kern="1200" smtClean="0"/>
            <a:t>(Processing Layer)</a:t>
          </a:r>
          <a:endParaRPr lang="zh-TW" sz="1700" b="1" kern="1200"/>
        </a:p>
      </dsp:txBody>
      <dsp:txXfrm rot="5400000">
        <a:off x="3301643" y="619269"/>
        <a:ext cx="1533615" cy="1857806"/>
      </dsp:txXfrm>
    </dsp:sp>
    <dsp:sp modelId="{28E0E436-B6BA-47B2-83C5-1F5866A1BA03}">
      <dsp:nvSpPr>
        <dsp:cNvPr id="0" name=""/>
        <dsp:cNvSpPr/>
      </dsp:nvSpPr>
      <dsp:spPr>
        <a:xfrm rot="16200000">
          <a:off x="4168916" y="781364"/>
          <a:ext cx="3096344" cy="1533615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7365" bIns="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700" b="1" kern="1200" smtClean="0"/>
            <a:t>傳輸層</a:t>
          </a:r>
          <a:r>
            <a:rPr kumimoji="1" lang="en-US" sz="1700" b="1" kern="1200" smtClean="0"/>
            <a:t>(Transport Layer)</a:t>
          </a:r>
          <a:endParaRPr lang="zh-TW" sz="1700" b="1" kern="1200"/>
        </a:p>
      </dsp:txBody>
      <dsp:txXfrm rot="5400000">
        <a:off x="4950280" y="619269"/>
        <a:ext cx="1533615" cy="1857806"/>
      </dsp:txXfrm>
    </dsp:sp>
    <dsp:sp modelId="{99793EA4-542E-4A33-A6EE-441FD524AD75}">
      <dsp:nvSpPr>
        <dsp:cNvPr id="0" name=""/>
        <dsp:cNvSpPr/>
      </dsp:nvSpPr>
      <dsp:spPr>
        <a:xfrm rot="16200000">
          <a:off x="5817552" y="781364"/>
          <a:ext cx="3096344" cy="1533615"/>
        </a:xfrm>
        <a:prstGeom prst="flowChartManualOperati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7365" bIns="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700" b="1" kern="1200" smtClean="0"/>
            <a:t>感知層</a:t>
          </a:r>
          <a:r>
            <a:rPr kumimoji="1" lang="en-US" sz="1700" b="1" kern="1200" smtClean="0"/>
            <a:t>(Perception Layer)</a:t>
          </a:r>
          <a:endParaRPr lang="zh-TW" sz="1700" b="1" kern="1200"/>
        </a:p>
      </dsp:txBody>
      <dsp:txXfrm rot="5400000">
        <a:off x="6598916" y="619269"/>
        <a:ext cx="1533615" cy="18578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C15FA-BCBD-4735-A8A8-C24986FB172A}">
      <dsp:nvSpPr>
        <dsp:cNvPr id="0" name=""/>
        <dsp:cNvSpPr/>
      </dsp:nvSpPr>
      <dsp:spPr>
        <a:xfrm rot="10800000">
          <a:off x="1569358" y="1719"/>
          <a:ext cx="5267385" cy="97044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38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500" b="1" kern="1200" smtClean="0"/>
            <a:t>結構光</a:t>
          </a:r>
          <a:r>
            <a:rPr kumimoji="1" lang="en-US" sz="2500" b="1" kern="1200" smtClean="0"/>
            <a:t>(Structured Light)</a:t>
          </a:r>
          <a:endParaRPr lang="zh-TW" sz="2500" b="1" kern="1200"/>
        </a:p>
      </dsp:txBody>
      <dsp:txXfrm rot="10800000">
        <a:off x="1811969" y="1719"/>
        <a:ext cx="5024774" cy="970443"/>
      </dsp:txXfrm>
    </dsp:sp>
    <dsp:sp modelId="{672001F4-7920-4C42-B3CB-06E04B784552}">
      <dsp:nvSpPr>
        <dsp:cNvPr id="0" name=""/>
        <dsp:cNvSpPr/>
      </dsp:nvSpPr>
      <dsp:spPr>
        <a:xfrm>
          <a:off x="1084136" y="1719"/>
          <a:ext cx="970443" cy="970443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284C7-FFBB-4D92-B5F5-E48CC30714CB}">
      <dsp:nvSpPr>
        <dsp:cNvPr id="0" name=""/>
        <dsp:cNvSpPr/>
      </dsp:nvSpPr>
      <dsp:spPr>
        <a:xfrm rot="10800000">
          <a:off x="1569358" y="1261846"/>
          <a:ext cx="5267385" cy="970443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38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500" b="1" kern="1200" dirty="0" smtClean="0"/>
            <a:t>飛時測距</a:t>
          </a:r>
          <a:r>
            <a:rPr kumimoji="1" lang="en-US" sz="2500" b="1" kern="1200" dirty="0" smtClean="0"/>
            <a:t>(Time of Flight, </a:t>
          </a:r>
          <a:r>
            <a:rPr kumimoji="1" lang="en-US" sz="2500" b="1" kern="1200" dirty="0" err="1" smtClean="0"/>
            <a:t>ToF</a:t>
          </a:r>
          <a:r>
            <a:rPr kumimoji="1" lang="en-US" sz="2500" b="1" kern="1200" dirty="0" smtClean="0"/>
            <a:t>)</a:t>
          </a:r>
          <a:endParaRPr lang="zh-TW" sz="2500" b="1" kern="1200" dirty="0"/>
        </a:p>
      </dsp:txBody>
      <dsp:txXfrm rot="10800000">
        <a:off x="1811969" y="1261846"/>
        <a:ext cx="5024774" cy="970443"/>
      </dsp:txXfrm>
    </dsp:sp>
    <dsp:sp modelId="{AC1FDC06-40C8-4B44-A469-F8DB26B616C8}">
      <dsp:nvSpPr>
        <dsp:cNvPr id="0" name=""/>
        <dsp:cNvSpPr/>
      </dsp:nvSpPr>
      <dsp:spPr>
        <a:xfrm>
          <a:off x="1084136" y="1261846"/>
          <a:ext cx="970443" cy="970443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EEC13-E1AD-44F4-B961-A8622F12396B}">
      <dsp:nvSpPr>
        <dsp:cNvPr id="0" name=""/>
        <dsp:cNvSpPr/>
      </dsp:nvSpPr>
      <dsp:spPr>
        <a:xfrm rot="10800000">
          <a:off x="1569358" y="2521974"/>
          <a:ext cx="5267385" cy="97044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38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500" b="1" kern="1200" smtClean="0"/>
            <a:t>立體視覺</a:t>
          </a:r>
          <a:r>
            <a:rPr kumimoji="1" lang="en-US" sz="2500" b="1" kern="1200" smtClean="0"/>
            <a:t>(Stereo Vision)</a:t>
          </a:r>
          <a:endParaRPr lang="zh-TW" sz="2500" b="1" kern="1200" dirty="0"/>
        </a:p>
      </dsp:txBody>
      <dsp:txXfrm rot="10800000">
        <a:off x="1811969" y="2521974"/>
        <a:ext cx="5024774" cy="970443"/>
      </dsp:txXfrm>
    </dsp:sp>
    <dsp:sp modelId="{19ED5604-BB06-4AC4-8770-CBBC4ED45AA5}">
      <dsp:nvSpPr>
        <dsp:cNvPr id="0" name=""/>
        <dsp:cNvSpPr/>
      </dsp:nvSpPr>
      <dsp:spPr>
        <a:xfrm>
          <a:off x="1084136" y="2521974"/>
          <a:ext cx="970443" cy="970443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A6255-B4A8-4A1D-A783-BF1828A02A99}">
      <dsp:nvSpPr>
        <dsp:cNvPr id="0" name=""/>
        <dsp:cNvSpPr/>
      </dsp:nvSpPr>
      <dsp:spPr>
        <a:xfrm rot="5400000">
          <a:off x="5160327" y="-2086456"/>
          <a:ext cx="871601" cy="526694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700" b="1" kern="1200" smtClean="0"/>
            <a:t>可以建立資料模型、建立關聯，以及建立計算。</a:t>
          </a:r>
          <a:endParaRPr lang="zh-TW" sz="1700" kern="1200"/>
        </a:p>
      </dsp:txBody>
      <dsp:txXfrm rot="-5400000">
        <a:off x="2962656" y="153763"/>
        <a:ext cx="5224396" cy="786505"/>
      </dsp:txXfrm>
    </dsp:sp>
    <dsp:sp modelId="{1605890D-1BF2-4009-9CFA-27DEA3426345}">
      <dsp:nvSpPr>
        <dsp:cNvPr id="0" name=""/>
        <dsp:cNvSpPr/>
      </dsp:nvSpPr>
      <dsp:spPr>
        <a:xfrm>
          <a:off x="0" y="2265"/>
          <a:ext cx="2962656" cy="10895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smtClean="0"/>
            <a:t>Power Pivot</a:t>
          </a:r>
          <a:endParaRPr lang="zh-TW" sz="3300" kern="1200"/>
        </a:p>
      </dsp:txBody>
      <dsp:txXfrm>
        <a:off x="53185" y="55450"/>
        <a:ext cx="2856286" cy="983131"/>
      </dsp:txXfrm>
    </dsp:sp>
    <dsp:sp modelId="{A249F828-7C5E-4876-B81C-5B4B60B4FBCC}">
      <dsp:nvSpPr>
        <dsp:cNvPr id="0" name=""/>
        <dsp:cNvSpPr/>
      </dsp:nvSpPr>
      <dsp:spPr>
        <a:xfrm rot="5400000">
          <a:off x="5160327" y="-942479"/>
          <a:ext cx="871601" cy="526694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700" b="1" kern="1200" smtClean="0"/>
            <a:t>可以建立互動式圖表、圖形、地圖以及其他視覺效果，讓資料更加生動。</a:t>
          </a:r>
          <a:endParaRPr lang="zh-TW" sz="1700" kern="1200"/>
        </a:p>
      </dsp:txBody>
      <dsp:txXfrm rot="-5400000">
        <a:off x="2962656" y="1297740"/>
        <a:ext cx="5224396" cy="786505"/>
      </dsp:txXfrm>
    </dsp:sp>
    <dsp:sp modelId="{BDBEE9E5-41F9-4111-B0B8-705E71E5F95B}">
      <dsp:nvSpPr>
        <dsp:cNvPr id="0" name=""/>
        <dsp:cNvSpPr/>
      </dsp:nvSpPr>
      <dsp:spPr>
        <a:xfrm>
          <a:off x="0" y="1146241"/>
          <a:ext cx="2962656" cy="10895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smtClean="0"/>
            <a:t>Power View</a:t>
          </a:r>
          <a:endParaRPr lang="zh-TW" sz="3300" kern="1200"/>
        </a:p>
      </dsp:txBody>
      <dsp:txXfrm>
        <a:off x="53185" y="1199426"/>
        <a:ext cx="2856286" cy="983131"/>
      </dsp:txXfrm>
    </dsp:sp>
    <dsp:sp modelId="{5AAC5178-ED13-452D-BE29-C715B4E24978}">
      <dsp:nvSpPr>
        <dsp:cNvPr id="0" name=""/>
        <dsp:cNvSpPr/>
      </dsp:nvSpPr>
      <dsp:spPr>
        <a:xfrm rot="5400000">
          <a:off x="5160327" y="201497"/>
          <a:ext cx="871601" cy="526694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700" b="1" kern="1200" smtClean="0"/>
            <a:t>可以探索、連線、合併及精簡資料來源，以符合分析需求的資料連線技術。</a:t>
          </a:r>
          <a:endParaRPr lang="zh-TW" sz="1700" kern="1200"/>
        </a:p>
      </dsp:txBody>
      <dsp:txXfrm rot="-5400000">
        <a:off x="2962656" y="2441716"/>
        <a:ext cx="5224396" cy="786505"/>
      </dsp:txXfrm>
    </dsp:sp>
    <dsp:sp modelId="{C38763D5-2331-4C3A-B4F2-C5CD81CC03E3}">
      <dsp:nvSpPr>
        <dsp:cNvPr id="0" name=""/>
        <dsp:cNvSpPr/>
      </dsp:nvSpPr>
      <dsp:spPr>
        <a:xfrm>
          <a:off x="0" y="2290218"/>
          <a:ext cx="2962656" cy="108950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smtClean="0"/>
            <a:t>Power Query</a:t>
          </a:r>
          <a:endParaRPr lang="zh-TW" sz="3300" kern="1200"/>
        </a:p>
      </dsp:txBody>
      <dsp:txXfrm>
        <a:off x="53185" y="2343403"/>
        <a:ext cx="2856286" cy="983131"/>
      </dsp:txXfrm>
    </dsp:sp>
    <dsp:sp modelId="{8C39DDBA-ADF7-4B2A-9D2A-515B2C7EE2ED}">
      <dsp:nvSpPr>
        <dsp:cNvPr id="0" name=""/>
        <dsp:cNvSpPr/>
      </dsp:nvSpPr>
      <dsp:spPr>
        <a:xfrm rot="5400000">
          <a:off x="5160327" y="1345474"/>
          <a:ext cx="871601" cy="526694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700" b="1" kern="1200" smtClean="0"/>
            <a:t>可以建立互動式</a:t>
          </a:r>
          <a:r>
            <a:rPr lang="en-US" sz="1700" b="1" kern="1200" smtClean="0"/>
            <a:t>3D</a:t>
          </a:r>
          <a:r>
            <a:rPr lang="zh-TW" sz="1700" b="1" kern="1200" smtClean="0"/>
            <a:t>地圖。</a:t>
          </a:r>
          <a:endParaRPr lang="zh-TW" sz="1700" kern="1200"/>
        </a:p>
      </dsp:txBody>
      <dsp:txXfrm rot="-5400000">
        <a:off x="2962656" y="3585693"/>
        <a:ext cx="5224396" cy="786505"/>
      </dsp:txXfrm>
    </dsp:sp>
    <dsp:sp modelId="{58A6FC59-7B65-48D7-841C-3917BF0B040E}">
      <dsp:nvSpPr>
        <dsp:cNvPr id="0" name=""/>
        <dsp:cNvSpPr/>
      </dsp:nvSpPr>
      <dsp:spPr>
        <a:xfrm>
          <a:off x="0" y="3434195"/>
          <a:ext cx="2962656" cy="108950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smtClean="0"/>
            <a:t>Power Map</a:t>
          </a:r>
          <a:endParaRPr lang="zh-TW" sz="3300" kern="1200"/>
        </a:p>
      </dsp:txBody>
      <dsp:txXfrm>
        <a:off x="53185" y="3487380"/>
        <a:ext cx="2856286" cy="98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C7419AD-C5DA-4D9C-ADC8-9F5B3A64A6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12340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1.xml"/><Relationship Id="rId5" Type="http://schemas.openxmlformats.org/officeDocument/2006/relationships/slide" Target="../slides/slide53.xml"/><Relationship Id="rId4" Type="http://schemas.openxmlformats.org/officeDocument/2006/relationships/slide" Target="../slides/slide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grpSp>
        <p:nvGrpSpPr>
          <p:cNvPr id="2" name="群組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手繪多邊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30E2307-1E40-4E12-8716-25BFDA8E7013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A7C7EC0-6DAA-4391-9864-F45CE2AB64E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5CFCF5A-EA79-452C-A52C-1A2668C2E7DF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5C4C28-BD4B-4892-9A2D-6E19BD753A9A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FD9D02-426E-46C9-9EE9-0DE1EF8B2838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B8AEBBE-F8B2-42CF-9895-E86A608384EB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＞形箭號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＞形箭號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FAA6B6-10E5-4810-BC9F-DA72D8452E73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18D072-EF12-4AA2-BD71-ABC68B06D0E2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CDBF60-6CC3-4B74-A60D-3486985E4346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17F10B7-8640-45A9-9E52-FF14351614D4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7" name="Text Box 17">
            <a:hlinkClick r:id="rId2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246646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8-1</a:t>
            </a:r>
          </a:p>
        </p:txBody>
      </p:sp>
      <p:sp>
        <p:nvSpPr>
          <p:cNvPr id="8" name="Text Box 19">
            <a:hlinkClick r:id="rId3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5821321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8-2</a:t>
            </a:r>
          </a:p>
        </p:txBody>
      </p:sp>
      <p:sp>
        <p:nvSpPr>
          <p:cNvPr id="9" name="Text Box 17">
            <a:hlinkClick r:id="rId4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401477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8-3</a:t>
            </a:r>
          </a:p>
        </p:txBody>
      </p:sp>
      <p:sp>
        <p:nvSpPr>
          <p:cNvPr id="10" name="Text Box 19">
            <a:hlinkClick r:id="rId5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6976152" y="6436456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8-4</a:t>
            </a:r>
          </a:p>
        </p:txBody>
      </p:sp>
      <p:sp>
        <p:nvSpPr>
          <p:cNvPr id="11" name="Text Box 17">
            <a:hlinkClick r:id="rId6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7550827" y="6427031"/>
            <a:ext cx="501650" cy="33655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 smtClean="0">
                <a:solidFill>
                  <a:schemeClr val="tx1"/>
                </a:solidFill>
                <a:ea typeface="新細明體" charset="-120"/>
              </a:rPr>
              <a:t>8-5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714818-984F-4759-BF72-A33BDC1963BD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EA7E191-5F94-4FC1-B823-BD7CABF7FA06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8856D55-EFBE-4F9B-8A5F-09D42CA22A9B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＞形箭號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＞形箭號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手繪多邊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D1D110F-3F4E-48D9-B8AA-5D0E825AFDBA}" type="datetime1">
              <a:rPr lang="en-US" smtClean="0"/>
              <a:pPr/>
              <a:t>12/29/2020</a:t>
            </a:fld>
            <a:endParaRPr 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9FE4286-9BBF-4DDA-BB68-17BAC29EAF2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7" Type="http://schemas.openxmlformats.org/officeDocument/2006/relationships/slide" Target="slide9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9.xml"/><Relationship Id="rId4" Type="http://schemas.openxmlformats.org/officeDocument/2006/relationships/slide" Target="slide5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1.xml"/><Relationship Id="rId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openxmlformats.org/officeDocument/2006/relationships/slide" Target="slide73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1.xml"/><Relationship Id="rId5" Type="http://schemas.openxmlformats.org/officeDocument/2006/relationships/slide" Target="slide67.xml"/><Relationship Id="rId4" Type="http://schemas.openxmlformats.org/officeDocument/2006/relationships/slide" Target="slide6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5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0.xml"/><Relationship Id="rId5" Type="http://schemas.openxmlformats.org/officeDocument/2006/relationships/slide" Target="slide89.xml"/><Relationship Id="rId4" Type="http://schemas.openxmlformats.org/officeDocument/2006/relationships/slide" Target="slide8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9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260648"/>
            <a:ext cx="7772400" cy="182976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物聯網與大數據</a:t>
            </a:r>
            <a:endParaRPr lang="zh-TW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276872"/>
            <a:ext cx="7772400" cy="2534439"/>
          </a:xfrm>
          <a:solidFill>
            <a:schemeClr val="accent5"/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TW" dirty="0" smtClean="0">
                <a:hlinkClick r:id="rId2" action="ppaction://hlinksldjump"/>
              </a:rPr>
              <a:t>8-1 </a:t>
            </a:r>
            <a:r>
              <a:rPr lang="zh-TW" altLang="en-US" dirty="0" smtClean="0">
                <a:hlinkClick r:id="rId2" action="ppaction://hlinksldjump"/>
              </a:rPr>
              <a:t>物</a:t>
            </a:r>
            <a:r>
              <a:rPr lang="zh-TW" altLang="en-US" dirty="0">
                <a:hlinkClick r:id="rId2" action="ppaction://hlinksldjump"/>
              </a:rPr>
              <a:t>聯網的架構</a:t>
            </a:r>
            <a:endParaRPr lang="zh-TW" altLang="en-US" dirty="0"/>
          </a:p>
          <a:p>
            <a:pPr algn="l"/>
            <a:r>
              <a:rPr lang="en-US" altLang="zh-TW" dirty="0" smtClean="0">
                <a:hlinkClick r:id="rId3" action="ppaction://hlinksldjump"/>
              </a:rPr>
              <a:t>8-2 </a:t>
            </a:r>
            <a:r>
              <a:rPr lang="zh-TW" altLang="en-US" dirty="0" smtClean="0">
                <a:hlinkClick r:id="rId3" action="ppaction://hlinksldjump"/>
              </a:rPr>
              <a:t>智慧</a:t>
            </a:r>
            <a:r>
              <a:rPr lang="zh-TW" altLang="en-US" dirty="0">
                <a:hlinkClick r:id="rId3" action="ppaction://hlinksldjump"/>
              </a:rPr>
              <a:t>物聯網</a:t>
            </a:r>
            <a:endParaRPr lang="zh-TW" altLang="en-US" dirty="0"/>
          </a:p>
          <a:p>
            <a:pPr algn="l"/>
            <a:r>
              <a:rPr lang="en-US" altLang="zh-TW" dirty="0" smtClean="0">
                <a:hlinkClick r:id="rId4" action="ppaction://hlinksldjump"/>
              </a:rPr>
              <a:t>8-3 </a:t>
            </a:r>
            <a:r>
              <a:rPr lang="zh-TW" altLang="en-US" dirty="0" smtClean="0">
                <a:hlinkClick r:id="rId4" action="ppaction://hlinksldjump"/>
              </a:rPr>
              <a:t>物</a:t>
            </a:r>
            <a:r>
              <a:rPr lang="zh-TW" altLang="en-US" dirty="0">
                <a:hlinkClick r:id="rId4" action="ppaction://hlinksldjump"/>
              </a:rPr>
              <a:t>聯網的應用</a:t>
            </a:r>
            <a:endParaRPr lang="zh-TW" altLang="en-US" dirty="0"/>
          </a:p>
          <a:p>
            <a:pPr algn="l"/>
            <a:r>
              <a:rPr lang="en-US" altLang="zh-TW" dirty="0" smtClean="0">
                <a:hlinkClick r:id="rId5" action="ppaction://hlinksldjump"/>
              </a:rPr>
              <a:t>8-4 </a:t>
            </a:r>
            <a:r>
              <a:rPr lang="zh-TW" altLang="en-US" dirty="0" smtClean="0">
                <a:hlinkClick r:id="rId5" action="ppaction://hlinksldjump"/>
              </a:rPr>
              <a:t>大</a:t>
            </a:r>
            <a:r>
              <a:rPr lang="zh-TW" altLang="en-US" dirty="0">
                <a:hlinkClick r:id="rId5" action="ppaction://hlinksldjump"/>
              </a:rPr>
              <a:t>數據</a:t>
            </a:r>
            <a:endParaRPr lang="zh-TW" altLang="en-US" dirty="0"/>
          </a:p>
          <a:p>
            <a:pPr algn="l"/>
            <a:r>
              <a:rPr lang="en-US" altLang="zh-TW" dirty="0" smtClean="0">
                <a:hlinkClick r:id="rId6" action="ppaction://hlinksldjump"/>
              </a:rPr>
              <a:t>8-5 </a:t>
            </a:r>
            <a:r>
              <a:rPr lang="zh-TW" altLang="en-US" dirty="0" smtClean="0">
                <a:hlinkClick r:id="rId6" action="ppaction://hlinksldjump"/>
              </a:rPr>
              <a:t>大</a:t>
            </a:r>
            <a:r>
              <a:rPr lang="zh-TW" altLang="en-US" dirty="0">
                <a:hlinkClick r:id="rId6" action="ppaction://hlinksldjump"/>
              </a:rPr>
              <a:t>數據的應用</a:t>
            </a:r>
            <a:endParaRPr lang="zh-TW" altLang="en-US" dirty="0"/>
          </a:p>
          <a:p>
            <a:pPr algn="l"/>
            <a:r>
              <a:rPr lang="en-US" altLang="zh-TW" dirty="0" smtClean="0">
                <a:hlinkClick r:id="rId7" action="ppaction://hlinksldjump"/>
              </a:rPr>
              <a:t>8-6 </a:t>
            </a:r>
            <a:r>
              <a:rPr lang="zh-TW" altLang="en-US" dirty="0" smtClean="0">
                <a:hlinkClick r:id="rId7" action="ppaction://hlinksldjump"/>
              </a:rPr>
              <a:t>大</a:t>
            </a:r>
            <a:r>
              <a:rPr lang="zh-TW" altLang="en-US" dirty="0">
                <a:hlinkClick r:id="rId7" action="ppaction://hlinksldjump"/>
              </a:rPr>
              <a:t>數據分析工具</a:t>
            </a:r>
            <a:endParaRPr lang="zh-TW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460"/>
            <a:ext cx="8229600" cy="308931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4725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010006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100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</p:spTree>
    <p:extLst>
      <p:ext uri="{BB962C8B-B14F-4D97-AF65-F5344CB8AC3E}">
        <p14:creationId xmlns:p14="http://schemas.microsoft.com/office/powerpoint/2010/main" val="35666595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Tableau</a:t>
            </a:r>
          </a:p>
          <a:p>
            <a:r>
              <a:rPr lang="en-US" altLang="zh-TW" dirty="0" smtClean="0"/>
              <a:t>Tableau</a:t>
            </a:r>
            <a:r>
              <a:rPr lang="zh-TW" altLang="en-US" dirty="0" smtClean="0"/>
              <a:t>是</a:t>
            </a:r>
            <a:r>
              <a:rPr lang="zh-TW" altLang="en-US" dirty="0"/>
              <a:t>商業</a:t>
            </a:r>
            <a:r>
              <a:rPr lang="zh-TW" altLang="en-US" dirty="0" smtClean="0"/>
              <a:t>智慧與</a:t>
            </a:r>
            <a:r>
              <a:rPr lang="zh-TW" altLang="en-US" dirty="0"/>
              <a:t>資料</a:t>
            </a:r>
            <a:r>
              <a:rPr lang="zh-TW" altLang="en-US" dirty="0" smtClean="0"/>
              <a:t>科學軟體</a:t>
            </a:r>
            <a:r>
              <a:rPr lang="zh-TW" altLang="en-US" dirty="0"/>
              <a:t>，提供</a:t>
            </a:r>
            <a:r>
              <a:rPr lang="en-US" altLang="zh-TW" dirty="0"/>
              <a:t>Big 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處理與資料</a:t>
            </a:r>
            <a:r>
              <a:rPr lang="zh-TW" altLang="en-US" dirty="0"/>
              <a:t>視覺化能力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結合</a:t>
            </a:r>
            <a:r>
              <a:rPr lang="zh-TW" altLang="en-US" dirty="0"/>
              <a:t>了資料探勘和資料視覺化的優點，使用者可以在電腦、</a:t>
            </a:r>
            <a:r>
              <a:rPr lang="zh-TW" altLang="en-US" dirty="0" smtClean="0"/>
              <a:t>平板等</a:t>
            </a:r>
            <a:r>
              <a:rPr lang="zh-TW" altLang="en-US" dirty="0"/>
              <a:t>裝置上，透過簡單的拖放方式，進行資料分析，並創造視覺化、互動式的圖表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101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</p:spTree>
    <p:extLst>
      <p:ext uri="{BB962C8B-B14F-4D97-AF65-F5344CB8AC3E}">
        <p14:creationId xmlns:p14="http://schemas.microsoft.com/office/powerpoint/2010/main" val="3179385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248" y="1814735"/>
            <a:ext cx="6699504" cy="385876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102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</p:spTree>
    <p:extLst>
      <p:ext uri="{BB962C8B-B14F-4D97-AF65-F5344CB8AC3E}">
        <p14:creationId xmlns:p14="http://schemas.microsoft.com/office/powerpoint/2010/main" val="23972148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Data Studio</a:t>
            </a:r>
          </a:p>
          <a:p>
            <a:r>
              <a:rPr lang="zh-TW" altLang="en-US" dirty="0" smtClean="0"/>
              <a:t>是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推出</a:t>
            </a:r>
            <a:r>
              <a:rPr lang="zh-TW" altLang="en-US" dirty="0"/>
              <a:t>的數據分析工具，它提供強大的視覺化編輯工具</a:t>
            </a:r>
            <a:r>
              <a:rPr lang="zh-TW" altLang="en-US" dirty="0" smtClean="0"/>
              <a:t>，只要</a:t>
            </a:r>
            <a:r>
              <a:rPr lang="zh-TW" altLang="en-US" dirty="0"/>
              <a:t>把資料匯入，就可以輕鬆產生專業的圖表，並與他人共享視覺化資料圖表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圖表</a:t>
            </a:r>
            <a:r>
              <a:rPr lang="zh-TW" altLang="en-US" dirty="0"/>
              <a:t>種類則提供了橫條圖、圓餅圖和時間序列、重點式圖表等圖表樣式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無須</a:t>
            </a:r>
            <a:r>
              <a:rPr lang="zh-TW" altLang="en-US" dirty="0"/>
              <a:t>安裝軟體，透過瀏覽器便能免費</a:t>
            </a:r>
            <a:r>
              <a:rPr lang="zh-TW" altLang="en-US" dirty="0" smtClean="0"/>
              <a:t>使用。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103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</p:spTree>
    <p:extLst>
      <p:ext uri="{BB962C8B-B14F-4D97-AF65-F5344CB8AC3E}">
        <p14:creationId xmlns:p14="http://schemas.microsoft.com/office/powerpoint/2010/main" val="21947504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24" y="2043335"/>
            <a:ext cx="7693152" cy="340156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104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</p:spTree>
    <p:extLst>
      <p:ext uri="{BB962C8B-B14F-4D97-AF65-F5344CB8AC3E}">
        <p14:creationId xmlns:p14="http://schemas.microsoft.com/office/powerpoint/2010/main" val="1319074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308"/>
            <a:ext cx="8229600" cy="393162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015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在</a:t>
            </a:r>
            <a:r>
              <a:rPr lang="zh-TW" altLang="en-US" dirty="0"/>
              <a:t>穿戴式裝置上</a:t>
            </a:r>
            <a:r>
              <a:rPr lang="zh-TW" altLang="en-US" dirty="0" smtClean="0"/>
              <a:t>常用</a:t>
            </a:r>
            <a:r>
              <a:rPr lang="zh-TW" altLang="en-US" dirty="0"/>
              <a:t>的感測器有：用陀螺</a:t>
            </a:r>
            <a:r>
              <a:rPr lang="zh-TW" altLang="en-US" dirty="0" smtClean="0"/>
              <a:t>儀感</a:t>
            </a:r>
            <a:r>
              <a:rPr lang="zh-TW" altLang="en-US" dirty="0"/>
              <a:t>測水平的改變、用三軸</a:t>
            </a:r>
            <a:r>
              <a:rPr lang="zh-TW" altLang="en-US" dirty="0" smtClean="0"/>
              <a:t>重力</a:t>
            </a:r>
            <a:r>
              <a:rPr lang="zh-TW" altLang="en-US" dirty="0"/>
              <a:t>加速器感測動作、走路或姿勢的變化、用計步器計算步數</a:t>
            </a:r>
            <a:r>
              <a:rPr lang="zh-TW" altLang="en-US" dirty="0" smtClean="0"/>
              <a:t>、用</a:t>
            </a:r>
            <a:r>
              <a:rPr lang="en-US" altLang="zh-TW" dirty="0"/>
              <a:t>GPS</a:t>
            </a:r>
            <a:r>
              <a:rPr lang="zh-TW" altLang="en-US" dirty="0"/>
              <a:t>感測所在的地理位置及運動、健身、減肥及睡眠品質</a:t>
            </a:r>
            <a:r>
              <a:rPr lang="zh-TW" altLang="en-US" dirty="0" smtClean="0"/>
              <a:t>等生理</a:t>
            </a:r>
            <a:r>
              <a:rPr lang="zh-TW" altLang="en-US" dirty="0"/>
              <a:t>上的應用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807" y="4221088"/>
            <a:ext cx="2034716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051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74" y="1481138"/>
            <a:ext cx="6418251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8070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62580"/>
            <a:ext cx="8229600" cy="276307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</p:spTree>
    <p:extLst>
      <p:ext uri="{BB962C8B-B14F-4D97-AF65-F5344CB8AC3E}">
        <p14:creationId xmlns:p14="http://schemas.microsoft.com/office/powerpoint/2010/main" val="3113404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國家實驗研究院晶片系統設計中心開發出的「多感測整合單晶片技術」，將</a:t>
            </a:r>
            <a:r>
              <a:rPr lang="zh-TW" altLang="en-US" dirty="0" smtClean="0"/>
              <a:t>運動</a:t>
            </a:r>
            <a:r>
              <a:rPr lang="zh-TW" altLang="en-US" dirty="0"/>
              <a:t>、環境及生醫三大類整合，只要一個製程就能將多種感測器，連同於無線通訊</a:t>
            </a:r>
            <a:r>
              <a:rPr lang="zh-TW" altLang="en-US" dirty="0" smtClean="0"/>
              <a:t>、處理器</a:t>
            </a:r>
            <a:r>
              <a:rPr lang="zh-TW" altLang="en-US" dirty="0"/>
              <a:t>、記憶體製作於同一顆</a:t>
            </a:r>
            <a:r>
              <a:rPr lang="en-US" altLang="zh-TW" dirty="0" smtClean="0"/>
              <a:t>IC</a:t>
            </a:r>
            <a:r>
              <a:rPr lang="zh-TW" altLang="en-US" dirty="0" smtClean="0"/>
              <a:t>晶片裡，</a:t>
            </a:r>
            <a:r>
              <a:rPr lang="zh-TW" altLang="en-US" dirty="0"/>
              <a:t>實現體積更微小、更便宜、更</a:t>
            </a:r>
            <a:r>
              <a:rPr lang="zh-TW" altLang="en-US" dirty="0" smtClean="0"/>
              <a:t>省電</a:t>
            </a:r>
            <a:r>
              <a:rPr lang="zh-TW" altLang="en-US" dirty="0"/>
              <a:t>的目標，讓穿戴式裝置更智慧，物聯網功能更強大。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</p:spTree>
    <p:extLst>
      <p:ext uri="{BB962C8B-B14F-4D97-AF65-F5344CB8AC3E}">
        <p14:creationId xmlns:p14="http://schemas.microsoft.com/office/powerpoint/2010/main" val="3739021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032" y="1568420"/>
            <a:ext cx="7795936" cy="435139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</p:spTree>
    <p:extLst>
      <p:ext uri="{BB962C8B-B14F-4D97-AF65-F5344CB8AC3E}">
        <p14:creationId xmlns:p14="http://schemas.microsoft.com/office/powerpoint/2010/main" val="3352633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3D</a:t>
            </a:r>
            <a:r>
              <a:rPr lang="zh-TW" altLang="en-US" dirty="0">
                <a:solidFill>
                  <a:srgbClr val="C00000"/>
                </a:solidFill>
              </a:rPr>
              <a:t>感測器</a:t>
            </a:r>
          </a:p>
          <a:p>
            <a:r>
              <a:rPr lang="en-US" altLang="zh-TW" dirty="0"/>
              <a:t>3D</a:t>
            </a:r>
            <a:r>
              <a:rPr lang="zh-TW" altLang="en-US" dirty="0"/>
              <a:t>感測</a:t>
            </a:r>
            <a:r>
              <a:rPr lang="en-US" altLang="zh-TW" dirty="0"/>
              <a:t>(3D Sensing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透過影像感測器、鏡頭、</a:t>
            </a:r>
            <a:r>
              <a:rPr lang="zh-TW" altLang="en-US" dirty="0" smtClean="0"/>
              <a:t>紅外線、</a:t>
            </a:r>
            <a:r>
              <a:rPr lang="zh-TW" altLang="en-US" dirty="0"/>
              <a:t>處理器等零件</a:t>
            </a:r>
            <a:r>
              <a:rPr lang="zh-TW" altLang="en-US" dirty="0" smtClean="0"/>
              <a:t>，加上</a:t>
            </a:r>
            <a:r>
              <a:rPr lang="zh-TW" altLang="en-US" dirty="0"/>
              <a:t>演算法，來捕捉特定影像、不被混亂的背景或距離干擾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3D</a:t>
            </a:r>
            <a:r>
              <a:rPr lang="zh-TW" altLang="en-US" dirty="0"/>
              <a:t>感測的應用範圍</a:t>
            </a:r>
            <a:r>
              <a:rPr lang="zh-TW" altLang="en-US" dirty="0" smtClean="0"/>
              <a:t>相當</a:t>
            </a:r>
            <a:r>
              <a:rPr lang="zh-TW" altLang="en-US" dirty="0"/>
              <a:t>廣泛，包含了生物辨識、居家自動化、穿戴式裝置、機器人、遊戲、電視、</a:t>
            </a:r>
            <a:r>
              <a:rPr lang="zh-TW" altLang="en-US" dirty="0" smtClean="0"/>
              <a:t>汽車等</a:t>
            </a:r>
            <a:r>
              <a:rPr lang="zh-TW" altLang="en-US" dirty="0"/>
              <a:t>，都是</a:t>
            </a:r>
            <a:r>
              <a:rPr lang="en-US" altLang="zh-TW" dirty="0"/>
              <a:t>3D</a:t>
            </a:r>
            <a:r>
              <a:rPr lang="zh-TW" altLang="en-US" dirty="0"/>
              <a:t>感測可以應用的領域。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</p:spTree>
    <p:extLst>
      <p:ext uri="{BB962C8B-B14F-4D97-AF65-F5344CB8AC3E}">
        <p14:creationId xmlns:p14="http://schemas.microsoft.com/office/powerpoint/2010/main" val="1954066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3D</a:t>
            </a:r>
            <a:r>
              <a:rPr lang="zh-TW" altLang="en-US" dirty="0"/>
              <a:t>感測技術大多採用光學方式，較常見的方法有</a:t>
            </a:r>
            <a:r>
              <a:rPr lang="zh-TW" altLang="en-US" dirty="0" smtClean="0"/>
              <a:t>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713947657"/>
              </p:ext>
            </p:extLst>
          </p:nvPr>
        </p:nvGraphicFramePr>
        <p:xfrm>
          <a:off x="564725" y="2564904"/>
          <a:ext cx="7920880" cy="349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2550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結構</a:t>
            </a:r>
            <a:r>
              <a:rPr lang="zh-TW" altLang="en-US" dirty="0" smtClean="0">
                <a:solidFill>
                  <a:srgbClr val="C00000"/>
                </a:solidFill>
              </a:rPr>
              <a:t>光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是</a:t>
            </a:r>
            <a:r>
              <a:rPr lang="en-US" altLang="zh-TW" dirty="0"/>
              <a:t>3D</a:t>
            </a:r>
            <a:r>
              <a:rPr lang="zh-TW" altLang="en-US" dirty="0"/>
              <a:t>掃描的一個光學</a:t>
            </a:r>
            <a:r>
              <a:rPr lang="zh-TW" altLang="en-US" dirty="0" smtClean="0"/>
              <a:t>方法，原理</a:t>
            </a:r>
            <a:r>
              <a:rPr lang="zh-TW" altLang="en-US" dirty="0"/>
              <a:t>為對目標物體打出</a:t>
            </a:r>
            <a:r>
              <a:rPr lang="zh-TW" altLang="en-US" dirty="0" smtClean="0"/>
              <a:t>條紋光</a:t>
            </a:r>
            <a:r>
              <a:rPr lang="zh-TW" altLang="en-US" dirty="0"/>
              <a:t>，再透過打出去的光紋變化與</a:t>
            </a:r>
            <a:r>
              <a:rPr lang="zh-TW" altLang="en-US" dirty="0" smtClean="0"/>
              <a:t>原始</a:t>
            </a:r>
            <a:r>
              <a:rPr lang="zh-TW" altLang="en-US" dirty="0"/>
              <a:t>條紋光比較，利用三角原理</a:t>
            </a:r>
            <a:r>
              <a:rPr lang="zh-TW" altLang="en-US" dirty="0" smtClean="0"/>
              <a:t>計算出</a:t>
            </a:r>
            <a:r>
              <a:rPr lang="zh-TW" altLang="en-US" dirty="0"/>
              <a:t>物體的三維座標，再將獲取到</a:t>
            </a:r>
            <a:r>
              <a:rPr lang="zh-TW" altLang="en-US" dirty="0" smtClean="0"/>
              <a:t>的資訊</a:t>
            </a:r>
            <a:r>
              <a:rPr lang="zh-TW" altLang="en-US" dirty="0"/>
              <a:t>進行深入處理的技術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051" y="4438114"/>
            <a:ext cx="2781929" cy="18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22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 </a:t>
            </a:r>
            <a:r>
              <a:rPr lang="zh-TW" altLang="en-US" dirty="0" smtClean="0"/>
              <a:t>物</a:t>
            </a:r>
            <a:r>
              <a:rPr lang="zh-TW" altLang="en-US" dirty="0"/>
              <a:t>聯網的架構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solidFill>
            <a:schemeClr val="accent5"/>
          </a:solidFill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>
                <a:solidFill>
                  <a:schemeClr val="tx1">
                    <a:lumMod val="95000"/>
                  </a:schemeClr>
                </a:solidFill>
                <a:hlinkClick r:id="rId2" action="ppaction://hlinksldjump"/>
              </a:rPr>
              <a:t>8-1-1 </a:t>
            </a: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hlinkClick r:id="rId2" action="ppaction://hlinksldjump"/>
              </a:rPr>
              <a:t>認識</a:t>
            </a:r>
            <a:r>
              <a:rPr lang="zh-TW" altLang="en-US" dirty="0">
                <a:solidFill>
                  <a:schemeClr val="tx1">
                    <a:lumMod val="95000"/>
                  </a:schemeClr>
                </a:solidFill>
                <a:hlinkClick r:id="rId2" action="ppaction://hlinksldjump"/>
              </a:rPr>
              <a:t>物聯</a:t>
            </a: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hlinkClick r:id="rId2" action="ppaction://hlinksldjump"/>
              </a:rPr>
              <a:t>網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95000"/>
                  </a:schemeClr>
                </a:solidFill>
                <a:hlinkClick r:id="rId3" action="ppaction://hlinksldjump"/>
              </a:rPr>
              <a:t>8-1-2 </a:t>
            </a: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hlinkClick r:id="rId3" action="ppaction://hlinksldjump"/>
              </a:rPr>
              <a:t>感知</a:t>
            </a:r>
            <a:r>
              <a:rPr lang="zh-TW" altLang="en-US" dirty="0">
                <a:solidFill>
                  <a:schemeClr val="tx1">
                    <a:lumMod val="95000"/>
                  </a:schemeClr>
                </a:solidFill>
                <a:hlinkClick r:id="rId3" action="ppaction://hlinksldjump"/>
              </a:rPr>
              <a:t>層</a:t>
            </a: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hlinkClick r:id="rId3" action="ppaction://hlinksldjump"/>
              </a:rPr>
              <a:t>技術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95000"/>
                  </a:schemeClr>
                </a:solidFill>
                <a:hlinkClick r:id="rId4" action="ppaction://hlinksldjump"/>
              </a:rPr>
              <a:t>8-1-3 </a:t>
            </a: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hlinkClick r:id="rId4" action="ppaction://hlinksldjump"/>
              </a:rPr>
              <a:t>網路</a:t>
            </a:r>
            <a:r>
              <a:rPr lang="zh-TW" altLang="en-US" dirty="0">
                <a:solidFill>
                  <a:schemeClr val="tx1">
                    <a:lumMod val="95000"/>
                  </a:schemeClr>
                </a:solidFill>
                <a:hlinkClick r:id="rId4" action="ppaction://hlinksldjump"/>
              </a:rPr>
              <a:t>層</a:t>
            </a: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hlinkClick r:id="rId4" action="ppaction://hlinksldjump"/>
              </a:rPr>
              <a:t>技術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95000"/>
                  </a:schemeClr>
                </a:solidFill>
                <a:hlinkClick r:id="rId5" action="ppaction://hlinksldjump"/>
              </a:rPr>
              <a:t>8-1-4 </a:t>
            </a:r>
            <a:r>
              <a:rPr lang="zh-TW" altLang="en-US" dirty="0" smtClean="0">
                <a:solidFill>
                  <a:schemeClr val="tx1">
                    <a:lumMod val="95000"/>
                  </a:schemeClr>
                </a:solidFill>
                <a:hlinkClick r:id="rId5" action="ppaction://hlinksldjump"/>
              </a:rPr>
              <a:t>應用</a:t>
            </a:r>
            <a:r>
              <a:rPr lang="zh-TW" altLang="en-US" dirty="0">
                <a:solidFill>
                  <a:schemeClr val="tx1">
                    <a:lumMod val="95000"/>
                  </a:schemeClr>
                </a:solidFill>
                <a:hlinkClick r:id="rId5" action="ppaction://hlinksldjump"/>
              </a:rPr>
              <a:t>層技術</a:t>
            </a:r>
            <a:endParaRPr lang="zh-TW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86940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飛時測</a:t>
            </a:r>
            <a:r>
              <a:rPr lang="zh-TW" altLang="en-US" dirty="0" smtClean="0">
                <a:solidFill>
                  <a:srgbClr val="C00000"/>
                </a:solidFill>
              </a:rPr>
              <a:t>距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將</a:t>
            </a:r>
            <a:r>
              <a:rPr lang="zh-TW" altLang="en-US" dirty="0"/>
              <a:t>雷射光發射出去，</a:t>
            </a:r>
            <a:r>
              <a:rPr lang="zh-TW" altLang="en-US" dirty="0" smtClean="0"/>
              <a:t>再由</a:t>
            </a:r>
            <a:r>
              <a:rPr lang="zh-TW" altLang="en-US" dirty="0"/>
              <a:t>偵測器接收散射光</a:t>
            </a:r>
            <a:r>
              <a:rPr lang="zh-TW" altLang="en-US" dirty="0" smtClean="0"/>
              <a:t>，去</a:t>
            </a:r>
            <a:r>
              <a:rPr lang="zh-TW" altLang="en-US" dirty="0"/>
              <a:t>計算</a:t>
            </a:r>
            <a:r>
              <a:rPr lang="zh-TW" altLang="en-US" dirty="0" smtClean="0"/>
              <a:t>光子</a:t>
            </a:r>
            <a:r>
              <a:rPr lang="zh-TW" altLang="en-US" dirty="0"/>
              <a:t>雙向飛行時間</a:t>
            </a:r>
            <a:r>
              <a:rPr lang="zh-TW" altLang="en-US" dirty="0" smtClean="0"/>
              <a:t>，進而</a:t>
            </a:r>
            <a:r>
              <a:rPr lang="zh-TW" altLang="en-US" dirty="0"/>
              <a:t>推導出</a:t>
            </a:r>
            <a:r>
              <a:rPr lang="zh-TW" altLang="en-US" dirty="0" smtClean="0"/>
              <a:t>發射點</a:t>
            </a:r>
            <a:r>
              <a:rPr lang="zh-TW" altLang="en-US" dirty="0"/>
              <a:t>與物件之間的距離，以掃瞄</a:t>
            </a:r>
            <a:r>
              <a:rPr lang="zh-TW" altLang="en-US" dirty="0" smtClean="0"/>
              <a:t>出被</a:t>
            </a:r>
            <a:r>
              <a:rPr lang="zh-TW" altLang="en-US" dirty="0"/>
              <a:t>拍攝物的形狀，甚至人臉也能</a:t>
            </a:r>
            <a:r>
              <a:rPr lang="zh-TW" altLang="en-US" dirty="0" smtClean="0"/>
              <a:t>精準</a:t>
            </a:r>
            <a:r>
              <a:rPr lang="zh-TW" altLang="en-US" dirty="0"/>
              <a:t>描繪出來，最後達到臉部辨識</a:t>
            </a:r>
            <a:r>
              <a:rPr lang="zh-TW" altLang="en-US" dirty="0" smtClean="0"/>
              <a:t>的功能。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4558473"/>
            <a:ext cx="3177042" cy="16788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4558472"/>
            <a:ext cx="3294708" cy="16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180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立體</a:t>
            </a:r>
            <a:r>
              <a:rPr lang="zh-TW" altLang="en-US" dirty="0" smtClean="0">
                <a:solidFill>
                  <a:srgbClr val="C00000"/>
                </a:solidFill>
              </a:rPr>
              <a:t>視覺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是</a:t>
            </a:r>
            <a:r>
              <a:rPr lang="zh-TW" altLang="en-US" dirty="0"/>
              <a:t>基於人眼視差的原理</a:t>
            </a:r>
            <a:r>
              <a:rPr lang="zh-TW" altLang="en-US" dirty="0" smtClean="0"/>
              <a:t>，在</a:t>
            </a:r>
            <a:r>
              <a:rPr lang="zh-TW" altLang="en-US" dirty="0"/>
              <a:t>自然光源下，透過兩個或兩個</a:t>
            </a:r>
            <a:r>
              <a:rPr lang="zh-TW" altLang="en-US" dirty="0" smtClean="0"/>
              <a:t>以上</a:t>
            </a:r>
            <a:r>
              <a:rPr lang="zh-TW" altLang="en-US" dirty="0"/>
              <a:t>相機模組從不同的角度對同一</a:t>
            </a:r>
            <a:r>
              <a:rPr lang="zh-TW" altLang="en-US" dirty="0" smtClean="0"/>
              <a:t>物體</a:t>
            </a:r>
            <a:r>
              <a:rPr lang="zh-TW" altLang="en-US" dirty="0"/>
              <a:t>拍攝影像，並且擷取深度資訊</a:t>
            </a:r>
            <a:r>
              <a:rPr lang="zh-TW" altLang="en-US" dirty="0" smtClean="0"/>
              <a:t>，立體</a:t>
            </a:r>
            <a:r>
              <a:rPr lang="zh-TW" altLang="en-US" dirty="0"/>
              <a:t>視覺是最接近人類大腦以</a:t>
            </a:r>
            <a:r>
              <a:rPr lang="zh-TW" altLang="en-US" dirty="0" smtClean="0"/>
              <a:t>視覺量</a:t>
            </a:r>
            <a:r>
              <a:rPr lang="zh-TW" altLang="en-US" dirty="0"/>
              <a:t>測距離的方式，也是</a:t>
            </a:r>
            <a:r>
              <a:rPr lang="en-US" altLang="zh-TW" dirty="0"/>
              <a:t>3D</a:t>
            </a:r>
            <a:r>
              <a:rPr lang="zh-TW" altLang="en-US" dirty="0"/>
              <a:t>影像</a:t>
            </a:r>
            <a:r>
              <a:rPr lang="zh-TW" altLang="en-US" dirty="0" smtClean="0"/>
              <a:t>技術</a:t>
            </a:r>
            <a:r>
              <a:rPr lang="zh-TW" altLang="en-US" dirty="0"/>
              <a:t>的重要部分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</p:spTree>
    <p:extLst>
      <p:ext uri="{BB962C8B-B14F-4D97-AF65-F5344CB8AC3E}">
        <p14:creationId xmlns:p14="http://schemas.microsoft.com/office/powerpoint/2010/main" val="37435389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主要</a:t>
            </a:r>
            <a:r>
              <a:rPr lang="zh-TW" altLang="en-US" dirty="0"/>
              <a:t>應用在虛擬</a:t>
            </a:r>
            <a:r>
              <a:rPr lang="zh-TW" altLang="en-US" dirty="0" smtClean="0"/>
              <a:t>實境</a:t>
            </a:r>
            <a:r>
              <a:rPr lang="en-US" altLang="zh-TW" dirty="0" smtClean="0"/>
              <a:t>(VR</a:t>
            </a:r>
            <a:r>
              <a:rPr lang="en-US" altLang="zh-TW" dirty="0"/>
              <a:t>)</a:t>
            </a:r>
            <a:r>
              <a:rPr lang="zh-TW" altLang="en-US" dirty="0"/>
              <a:t>、擴增實</a:t>
            </a:r>
            <a:r>
              <a:rPr lang="zh-TW" altLang="en-US" dirty="0" smtClean="0"/>
              <a:t>境</a:t>
            </a:r>
            <a:r>
              <a:rPr lang="en-US" altLang="zh-TW" dirty="0" smtClean="0"/>
              <a:t>(AR</a:t>
            </a:r>
            <a:r>
              <a:rPr lang="en-US" altLang="zh-TW" dirty="0"/>
              <a:t>) </a:t>
            </a:r>
            <a:r>
              <a:rPr lang="zh-TW" altLang="en-US" dirty="0"/>
              <a:t>頭戴式</a:t>
            </a:r>
            <a:r>
              <a:rPr lang="zh-TW" altLang="en-US" dirty="0" smtClean="0"/>
              <a:t>裝置、</a:t>
            </a:r>
            <a:r>
              <a:rPr lang="zh-TW" altLang="en-US" dirty="0"/>
              <a:t>機器人等領域。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450105"/>
            <a:ext cx="6529484" cy="37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1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網路層扮演感知層與應用層中間的橋梁，負責將分散於各地的感測資訊集中</a:t>
            </a:r>
            <a:r>
              <a:rPr lang="zh-TW" altLang="en-US" dirty="0" smtClean="0"/>
              <a:t>轉換</a:t>
            </a:r>
            <a:r>
              <a:rPr lang="zh-TW" altLang="en-US" dirty="0"/>
              <a:t>與傳遞至應用層。</a:t>
            </a:r>
          </a:p>
          <a:p>
            <a:r>
              <a:rPr lang="zh-TW" altLang="en-US" dirty="0"/>
              <a:t>為達到此目的，通常會將無線通訊技術嵌入於智慧裝置中，使其具有連上</a:t>
            </a:r>
            <a:r>
              <a:rPr lang="zh-TW" altLang="en-US" dirty="0" smtClean="0"/>
              <a:t>網路</a:t>
            </a:r>
            <a:r>
              <a:rPr lang="zh-TW" altLang="en-US" dirty="0"/>
              <a:t>的能力，常見的無線通訊技術包括了：內部網路</a:t>
            </a:r>
            <a:r>
              <a:rPr lang="en-US" altLang="zh-TW" dirty="0"/>
              <a:t>(Wi-Fi Aware</a:t>
            </a:r>
            <a:r>
              <a:rPr lang="zh-TW" altLang="en-US" dirty="0"/>
              <a:t>、</a:t>
            </a:r>
            <a:r>
              <a:rPr lang="en-US" altLang="zh-TW" dirty="0"/>
              <a:t>Wi-Fi Direct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RFID</a:t>
            </a:r>
            <a:r>
              <a:rPr lang="zh-TW" altLang="en-US" dirty="0"/>
              <a:t>、藍牙、</a:t>
            </a:r>
            <a:r>
              <a:rPr lang="en-US" altLang="zh-TW" dirty="0" smtClean="0"/>
              <a:t>ZigBee</a:t>
            </a:r>
            <a:r>
              <a:rPr lang="zh-TW" altLang="en-US" dirty="0"/>
              <a:t>、</a:t>
            </a:r>
            <a:r>
              <a:rPr lang="en-US" altLang="zh-TW" dirty="0"/>
              <a:t>WSN</a:t>
            </a:r>
            <a:r>
              <a:rPr lang="zh-TW" altLang="en-US" dirty="0"/>
              <a:t>、</a:t>
            </a:r>
            <a:r>
              <a:rPr lang="en-US" altLang="zh-TW" dirty="0"/>
              <a:t>NFC</a:t>
            </a:r>
            <a:r>
              <a:rPr lang="zh-TW" altLang="en-US" dirty="0"/>
              <a:t>、紅外線</a:t>
            </a:r>
            <a:r>
              <a:rPr lang="en-US" altLang="zh-TW" dirty="0" smtClean="0"/>
              <a:t>)</a:t>
            </a:r>
            <a:r>
              <a:rPr lang="zh-TW" altLang="en-US" dirty="0" smtClean="0"/>
              <a:t>及</a:t>
            </a:r>
            <a:r>
              <a:rPr lang="zh-TW" altLang="en-US" dirty="0"/>
              <a:t>外部網路</a:t>
            </a:r>
            <a:r>
              <a:rPr lang="en-US" altLang="zh-TW" dirty="0"/>
              <a:t>(4G</a:t>
            </a:r>
            <a:r>
              <a:rPr lang="zh-TW" altLang="en-US" dirty="0"/>
              <a:t>、</a:t>
            </a:r>
            <a:r>
              <a:rPr lang="en-US" altLang="zh-TW" dirty="0"/>
              <a:t>5G</a:t>
            </a:r>
            <a:r>
              <a:rPr lang="zh-TW" altLang="en-US" dirty="0"/>
              <a:t>、</a:t>
            </a:r>
            <a:r>
              <a:rPr lang="en-US" altLang="zh-TW" dirty="0"/>
              <a:t>LTE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8-1-3</a:t>
            </a:r>
            <a:r>
              <a:rPr lang="en-US" altLang="zh-TW" dirty="0"/>
              <a:t>	</a:t>
            </a:r>
            <a:r>
              <a:rPr lang="zh-TW" altLang="en-US" dirty="0" smtClean="0"/>
              <a:t>網路層</a:t>
            </a:r>
            <a:r>
              <a:rPr lang="zh-TW" altLang="en-US" dirty="0"/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9671274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智慧裝置</a:t>
            </a:r>
            <a:r>
              <a:rPr lang="zh-TW" altLang="en-US" dirty="0"/>
              <a:t>透過無線或有線的方式連結至網際網路，將訊息傳遞至位於雲端的主機，</a:t>
            </a:r>
            <a:r>
              <a:rPr lang="zh-TW" altLang="en-US" dirty="0" smtClean="0"/>
              <a:t>使用者可以</a:t>
            </a:r>
            <a:r>
              <a:rPr lang="zh-TW" altLang="en-US" dirty="0"/>
              <a:t>隨時掌握該裝置的狀態或對該物體進行遠端操</a:t>
            </a:r>
            <a:r>
              <a:rPr lang="zh-TW" altLang="en-US" dirty="0" smtClean="0"/>
              <a:t>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8-1-3</a:t>
            </a:r>
            <a:r>
              <a:rPr lang="en-US" altLang="zh-TW" dirty="0"/>
              <a:t>	</a:t>
            </a:r>
            <a:r>
              <a:rPr lang="zh-TW" altLang="en-US" dirty="0" smtClean="0"/>
              <a:t>網路層</a:t>
            </a:r>
            <a:r>
              <a:rPr lang="zh-TW" altLang="en-US" dirty="0"/>
              <a:t>技術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02" y="3645024"/>
            <a:ext cx="766137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197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22" y="1481138"/>
            <a:ext cx="6960155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5257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16" y="1481138"/>
            <a:ext cx="5151367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7405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09" y="1481138"/>
            <a:ext cx="6464582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1148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72" y="1481138"/>
            <a:ext cx="5113056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6217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24" y="1481138"/>
            <a:ext cx="8011951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8187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物聯網</a:t>
            </a:r>
            <a:r>
              <a:rPr lang="zh-TW" altLang="en-US" dirty="0"/>
              <a:t>是指透過各種現有的網際網路技術，讓真實世界中的各種實體與裝置</a:t>
            </a:r>
            <a:r>
              <a:rPr lang="zh-TW" altLang="en-US" dirty="0" smtClean="0"/>
              <a:t>彼此</a:t>
            </a:r>
            <a:r>
              <a:rPr lang="zh-TW" altLang="en-US" dirty="0"/>
              <a:t>串連並交換資訊，構建一個物與物之間相互通訊連結的網路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只要</a:t>
            </a:r>
            <a:r>
              <a:rPr lang="zh-TW" altLang="en-US" dirty="0"/>
              <a:t>在物件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例如：家電</a:t>
            </a:r>
            <a:r>
              <a:rPr lang="zh-TW" altLang="en-US" dirty="0"/>
              <a:t>產品、車輛或商品</a:t>
            </a:r>
            <a:r>
              <a:rPr lang="en-US" altLang="zh-TW" dirty="0"/>
              <a:t>) </a:t>
            </a:r>
            <a:r>
              <a:rPr lang="zh-TW" altLang="en-US" dirty="0"/>
              <a:t>上裝設電腦或感測器，透過</a:t>
            </a:r>
            <a:r>
              <a:rPr lang="en-US" altLang="zh-TW" dirty="0"/>
              <a:t>Wi-Fi</a:t>
            </a:r>
            <a:r>
              <a:rPr lang="zh-TW" altLang="en-US" dirty="0"/>
              <a:t>、藍牙、</a:t>
            </a:r>
            <a:r>
              <a:rPr lang="en-US" altLang="zh-TW" dirty="0"/>
              <a:t>4G</a:t>
            </a:r>
            <a:r>
              <a:rPr lang="zh-TW" altLang="en-US" dirty="0"/>
              <a:t>網路、</a:t>
            </a:r>
            <a:r>
              <a:rPr lang="en-US" altLang="zh-TW" dirty="0"/>
              <a:t>5G</a:t>
            </a:r>
            <a:r>
              <a:rPr lang="zh-TW" altLang="en-US" dirty="0" smtClean="0"/>
              <a:t>網路</a:t>
            </a:r>
            <a:r>
              <a:rPr lang="zh-TW" altLang="en-US" dirty="0"/>
              <a:t>、</a:t>
            </a:r>
            <a:r>
              <a:rPr lang="en-US" altLang="zh-TW" dirty="0"/>
              <a:t>GPS</a:t>
            </a:r>
            <a:r>
              <a:rPr lang="zh-TW" altLang="en-US" dirty="0"/>
              <a:t>及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等</a:t>
            </a:r>
            <a:r>
              <a:rPr lang="zh-TW" altLang="en-US" dirty="0"/>
              <a:t>無線技術，結合感測裝置與後端系統，彼此溝通並交換資訊</a:t>
            </a:r>
            <a:r>
              <a:rPr lang="zh-TW" altLang="en-US" dirty="0" smtClean="0"/>
              <a:t>以達成</a:t>
            </a:r>
            <a:r>
              <a:rPr lang="zh-TW" altLang="en-US" dirty="0"/>
              <a:t>特定功能，準確即時且自動化的程序，更能節省大量人力成本。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8-1-1 </a:t>
            </a:r>
            <a:r>
              <a:rPr lang="zh-TW" altLang="en-US" dirty="0" smtClean="0"/>
              <a:t>認識</a:t>
            </a:r>
            <a:r>
              <a:rPr lang="zh-TW" altLang="en-US" dirty="0"/>
              <a:t>物聯網</a:t>
            </a:r>
          </a:p>
        </p:txBody>
      </p:sp>
    </p:spTree>
    <p:extLst>
      <p:ext uri="{BB962C8B-B14F-4D97-AF65-F5344CB8AC3E}">
        <p14:creationId xmlns:p14="http://schemas.microsoft.com/office/powerpoint/2010/main" val="670597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65" y="1481138"/>
            <a:ext cx="5974269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7298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4281"/>
            <a:ext cx="8229600" cy="333967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3905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64" y="1481138"/>
            <a:ext cx="4982272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88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7486"/>
            <a:ext cx="8229600" cy="287326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436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21" y="1481138"/>
            <a:ext cx="6528357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0240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11" y="1481138"/>
            <a:ext cx="5571778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237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35" y="1481138"/>
            <a:ext cx="6269730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494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74" y="1481138"/>
            <a:ext cx="5657452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8515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54" y="1481138"/>
            <a:ext cx="6724491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962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3" y="1481138"/>
            <a:ext cx="7169994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9623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根據歐洲電信標準協會</a:t>
            </a:r>
            <a:r>
              <a:rPr lang="en-US" altLang="zh-TW" dirty="0" smtClean="0"/>
              <a:t>(ETSI)</a:t>
            </a:r>
            <a:r>
              <a:rPr lang="zh-TW" altLang="en-US" dirty="0" smtClean="0"/>
              <a:t>之</a:t>
            </a:r>
            <a:r>
              <a:rPr lang="zh-TW" altLang="en-US" dirty="0"/>
              <a:t>定義物聯網架構，主要可分為</a:t>
            </a:r>
            <a:r>
              <a:rPr lang="zh-TW" altLang="en-US" dirty="0" smtClean="0"/>
              <a:t>三層：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8-1-1 </a:t>
            </a:r>
            <a:r>
              <a:rPr lang="zh-TW" altLang="en-US" dirty="0" smtClean="0"/>
              <a:t>認識</a:t>
            </a:r>
            <a:r>
              <a:rPr lang="zh-TW" altLang="en-US" dirty="0"/>
              <a:t>物聯網</a:t>
            </a:r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931013892"/>
              </p:ext>
            </p:extLst>
          </p:nvPr>
        </p:nvGraphicFramePr>
        <p:xfrm>
          <a:off x="899592" y="2667684"/>
          <a:ext cx="7344816" cy="2849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9321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95" y="1481138"/>
            <a:ext cx="5954210" cy="45259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3958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應用層即物聯網的各種應用領域，諸如智慧工廠、智慧居家、智慧公車、</a:t>
            </a:r>
            <a:r>
              <a:rPr lang="zh-TW" altLang="en-US" dirty="0" smtClean="0"/>
              <a:t>智慧物</a:t>
            </a:r>
            <a:r>
              <a:rPr lang="zh-TW" altLang="en-US" dirty="0"/>
              <a:t>流、智慧電網、智慧醫療、智慧健康照護及智慧節能等多種領域的應用服務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物聯</a:t>
            </a:r>
            <a:r>
              <a:rPr lang="zh-TW" altLang="en-US" dirty="0"/>
              <a:t>網的應用必須串連與整合多套子系統的數據資料，除了提供系統連動自動處置</a:t>
            </a:r>
            <a:r>
              <a:rPr lang="zh-TW" altLang="en-US" dirty="0" smtClean="0"/>
              <a:t>之外</a:t>
            </a:r>
            <a:r>
              <a:rPr lang="zh-TW" altLang="en-US" dirty="0"/>
              <a:t>，還要進一步進行大量資料分析，因此，商業</a:t>
            </a:r>
            <a:r>
              <a:rPr lang="zh-TW" altLang="en-US" dirty="0" smtClean="0"/>
              <a:t>智慧、</a:t>
            </a:r>
            <a:r>
              <a:rPr lang="zh-TW" altLang="en-US" dirty="0"/>
              <a:t>決策支援等，都成為應用層重要的技術。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13489886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商業智慧</a:t>
            </a:r>
            <a:r>
              <a:rPr lang="en-US" altLang="zh-TW" dirty="0">
                <a:solidFill>
                  <a:srgbClr val="C00000"/>
                </a:solidFill>
              </a:rPr>
              <a:t>(Business Intelligence, BI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是</a:t>
            </a:r>
            <a:r>
              <a:rPr lang="zh-TW" altLang="en-US" dirty="0"/>
              <a:t>指運用各種資料管理技術，來辨認、</a:t>
            </a:r>
            <a:r>
              <a:rPr lang="zh-TW" altLang="en-US" dirty="0" smtClean="0"/>
              <a:t>擷取與</a:t>
            </a:r>
            <a:r>
              <a:rPr lang="zh-TW" altLang="en-US" dirty="0"/>
              <a:t>分析企業內部資料庫的資料，並呈現資料分析的結果，主要用於支援企業決策</a:t>
            </a:r>
            <a:r>
              <a:rPr lang="zh-TW" altLang="en-US" dirty="0" smtClean="0"/>
              <a:t>判斷。</a:t>
            </a:r>
            <a:endParaRPr lang="en-US" altLang="zh-TW" dirty="0" smtClean="0"/>
          </a:p>
          <a:p>
            <a:r>
              <a:rPr lang="zh-TW" altLang="en-US" dirty="0" smtClean="0"/>
              <a:t>一般</a:t>
            </a:r>
            <a:r>
              <a:rPr lang="zh-TW" altLang="en-US" dirty="0"/>
              <a:t>在商業智慧上所常用的技術有線上分析處理、資料探勘、資料倉儲等，</a:t>
            </a:r>
            <a:r>
              <a:rPr lang="zh-TW" altLang="en-US" dirty="0" smtClean="0"/>
              <a:t>而隨著</a:t>
            </a:r>
            <a:r>
              <a:rPr lang="zh-TW" altLang="en-US" dirty="0"/>
              <a:t>資訊形態的演進，新一代的商業智慧系統則可支援</a:t>
            </a:r>
            <a:r>
              <a:rPr lang="zh-TW" altLang="en-US" dirty="0">
                <a:solidFill>
                  <a:srgbClr val="C00000"/>
                </a:solidFill>
              </a:rPr>
              <a:t>巨量資料</a:t>
            </a:r>
            <a:r>
              <a:rPr lang="en-US" altLang="zh-TW" dirty="0"/>
              <a:t>(Big Data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運用。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631038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線上分析</a:t>
            </a:r>
            <a:r>
              <a:rPr lang="zh-TW" altLang="en-US" dirty="0" smtClean="0">
                <a:solidFill>
                  <a:srgbClr val="C00000"/>
                </a:solidFill>
              </a:rPr>
              <a:t>處理</a:t>
            </a:r>
            <a:r>
              <a:rPr lang="en-US" altLang="zh-TW" dirty="0" smtClean="0">
                <a:solidFill>
                  <a:srgbClr val="C00000"/>
                </a:solidFill>
              </a:rPr>
              <a:t/>
            </a:r>
            <a:br>
              <a:rPr lang="en-US" altLang="zh-TW" dirty="0" smtClean="0">
                <a:solidFill>
                  <a:srgbClr val="C00000"/>
                </a:solidFill>
              </a:rPr>
            </a:b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en-US" altLang="zh-TW" dirty="0">
                <a:solidFill>
                  <a:srgbClr val="C00000"/>
                </a:solidFill>
              </a:rPr>
              <a:t>Online Analytical Processing, OLAP)</a:t>
            </a:r>
          </a:p>
          <a:p>
            <a:r>
              <a:rPr lang="zh-TW" altLang="en-US" dirty="0" smtClean="0"/>
              <a:t>用於</a:t>
            </a:r>
            <a:r>
              <a:rPr lang="zh-TW" altLang="en-US" dirty="0"/>
              <a:t>大型資料庫的資料分析、統計與計算</a:t>
            </a:r>
            <a:r>
              <a:rPr lang="zh-TW" altLang="en-US" dirty="0" smtClean="0"/>
              <a:t>。</a:t>
            </a:r>
            <a:r>
              <a:rPr lang="en-US" altLang="zh-TW" dirty="0" smtClean="0"/>
              <a:t>OLAP</a:t>
            </a:r>
            <a:r>
              <a:rPr lang="zh-TW" altLang="en-US" dirty="0"/>
              <a:t>將資料庫分為一或多</a:t>
            </a:r>
            <a:r>
              <a:rPr lang="zh-TW" altLang="en-US" dirty="0" smtClean="0"/>
              <a:t>個多</a:t>
            </a:r>
            <a:r>
              <a:rPr lang="zh-TW" altLang="en-US" dirty="0"/>
              <a:t>維數據集。這裡的</a:t>
            </a:r>
            <a:r>
              <a:rPr lang="zh-TW" altLang="en-US" dirty="0">
                <a:solidFill>
                  <a:srgbClr val="C00000"/>
                </a:solidFill>
              </a:rPr>
              <a:t>維</a:t>
            </a:r>
            <a:r>
              <a:rPr lang="en-US" altLang="zh-TW" dirty="0"/>
              <a:t>(Dimension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指人類觀察客觀世界的角度，相同屬性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如時間</a:t>
            </a:r>
            <a:r>
              <a:rPr lang="zh-TW" altLang="en-US" dirty="0"/>
              <a:t>、地點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資料便可組成一個維。因為資料庫的資料已事先定義並計算過，</a:t>
            </a:r>
            <a:r>
              <a:rPr lang="zh-TW" altLang="en-US" dirty="0" smtClean="0"/>
              <a:t>因此可</a:t>
            </a:r>
            <a:r>
              <a:rPr lang="zh-TW" altLang="en-US" dirty="0"/>
              <a:t>即時、快速地提供整合性的決策資訊。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4112005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資料探勘</a:t>
            </a:r>
            <a:r>
              <a:rPr lang="en-US" altLang="zh-TW" dirty="0">
                <a:solidFill>
                  <a:srgbClr val="C00000"/>
                </a:solidFill>
              </a:rPr>
              <a:t>(Data Mining)</a:t>
            </a:r>
          </a:p>
          <a:p>
            <a:r>
              <a:rPr lang="zh-TW" altLang="en-US" dirty="0"/>
              <a:t>資料探勘是一個結合多種領域的技術。它運用各種不同的統計方法、專家</a:t>
            </a:r>
            <a:r>
              <a:rPr lang="zh-TW" altLang="en-US" dirty="0" smtClean="0"/>
              <a:t>系統</a:t>
            </a:r>
            <a:r>
              <a:rPr lang="zh-TW" altLang="en-US" dirty="0"/>
              <a:t>、機器學習等分析技術，對大量的資料進行分析，以擷取出資料庫中隱含的</a:t>
            </a:r>
            <a:r>
              <a:rPr lang="zh-TW" altLang="en-US" dirty="0" smtClean="0"/>
              <a:t>有用且</a:t>
            </a:r>
            <a:r>
              <a:rPr lang="zh-TW" altLang="en-US" dirty="0"/>
              <a:t>具關連性的資訊或法則。其結果可應用在醫療業、金融業、零售業、製造業或</a:t>
            </a:r>
            <a:r>
              <a:rPr lang="zh-TW" altLang="en-US" dirty="0" smtClean="0"/>
              <a:t>科學</a:t>
            </a:r>
            <a:r>
              <a:rPr lang="zh-TW" altLang="en-US" dirty="0"/>
              <a:t>等不同領域上，用於提供企業預測趨勢、解決問題，或提升製程效率等。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16847893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資料倉儲</a:t>
            </a:r>
            <a:r>
              <a:rPr lang="en-US" altLang="zh-TW" dirty="0">
                <a:solidFill>
                  <a:srgbClr val="C00000"/>
                </a:solidFill>
              </a:rPr>
              <a:t>(Data Warehouse, DW)</a:t>
            </a:r>
          </a:p>
          <a:p>
            <a:r>
              <a:rPr lang="zh-TW" altLang="en-US" dirty="0" smtClean="0"/>
              <a:t>將</a:t>
            </a:r>
            <a:r>
              <a:rPr lang="zh-TW" altLang="en-US" dirty="0"/>
              <a:t>多個資料</a:t>
            </a:r>
            <a:r>
              <a:rPr lang="zh-TW" altLang="en-US" dirty="0" smtClean="0"/>
              <a:t>來源透過</a:t>
            </a:r>
            <a:r>
              <a:rPr lang="zh-TW" altLang="en-US" dirty="0"/>
              <a:t>篩選、分類後，整合儲存在一個大型資料庫中，並配合有效的資料分析工具</a:t>
            </a:r>
            <a:r>
              <a:rPr lang="zh-TW" altLang="en-US" dirty="0" smtClean="0"/>
              <a:t>，提供</a:t>
            </a:r>
            <a:r>
              <a:rPr lang="zh-TW" altLang="en-US" dirty="0"/>
              <a:t>綜合性分析結果，主要支援決策者制定中長期決策之用。因為在組合資料的</a:t>
            </a:r>
            <a:r>
              <a:rPr lang="zh-TW" altLang="en-US" dirty="0" smtClean="0"/>
              <a:t>過程</a:t>
            </a:r>
            <a:r>
              <a:rPr lang="zh-TW" altLang="en-US" dirty="0"/>
              <a:t>中，已預先進行計算與分析，因此可快速回應使用者的特定查詢。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8-1-4</a:t>
            </a:r>
            <a:r>
              <a:rPr lang="en-US" altLang="zh-TW" dirty="0"/>
              <a:t>	</a:t>
            </a:r>
            <a:r>
              <a:rPr lang="zh-TW" altLang="en-US" dirty="0" smtClean="0"/>
              <a:t>應用層</a:t>
            </a:r>
            <a:r>
              <a:rPr lang="zh-TW" altLang="en-US" dirty="0"/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1956197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決策支援</a:t>
            </a:r>
            <a:r>
              <a:rPr lang="zh-TW" altLang="en-US" dirty="0" smtClean="0">
                <a:solidFill>
                  <a:srgbClr val="C00000"/>
                </a:solidFill>
              </a:rPr>
              <a:t>系統</a:t>
            </a:r>
            <a:r>
              <a:rPr lang="en-US" altLang="zh-TW" dirty="0" smtClean="0">
                <a:solidFill>
                  <a:srgbClr val="C00000"/>
                </a:solidFill>
              </a:rPr>
              <a:t/>
            </a:r>
            <a:br>
              <a:rPr lang="en-US" altLang="zh-TW" dirty="0" smtClean="0">
                <a:solidFill>
                  <a:srgbClr val="C00000"/>
                </a:solidFill>
              </a:rPr>
            </a:b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en-US" altLang="zh-TW" dirty="0">
                <a:solidFill>
                  <a:srgbClr val="C00000"/>
                </a:solidFill>
              </a:rPr>
              <a:t>Decision Support System, DSS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是</a:t>
            </a:r>
            <a:r>
              <a:rPr lang="zh-TW" altLang="en-US" dirty="0"/>
              <a:t>一套用來協助中高階主管</a:t>
            </a:r>
            <a:r>
              <a:rPr lang="zh-TW" altLang="en-US" dirty="0" smtClean="0"/>
              <a:t>制定決策</a:t>
            </a:r>
            <a:r>
              <a:rPr lang="zh-TW" altLang="en-US" dirty="0"/>
              <a:t>的資訊系統。相對於</a:t>
            </a:r>
            <a:r>
              <a:rPr lang="en-US" altLang="zh-TW" dirty="0"/>
              <a:t>EDP</a:t>
            </a:r>
            <a:r>
              <a:rPr lang="zh-TW" altLang="en-US" dirty="0"/>
              <a:t>與</a:t>
            </a:r>
            <a:r>
              <a:rPr lang="en-US" altLang="zh-TW" dirty="0"/>
              <a:t>TPS </a:t>
            </a:r>
            <a:r>
              <a:rPr lang="zh-TW" altLang="en-US" dirty="0"/>
              <a:t>的目的是以電子化「取代」人工作業來增加</a:t>
            </a:r>
            <a:r>
              <a:rPr lang="zh-TW" altLang="en-US" dirty="0" smtClean="0"/>
              <a:t>工作</a:t>
            </a:r>
            <a:r>
              <a:rPr lang="zh-TW" altLang="en-US" dirty="0"/>
              <a:t>「效率」，決策支援系統其作用則是「支援」管理階層制定決策與執行決策，</a:t>
            </a:r>
            <a:r>
              <a:rPr lang="zh-TW" altLang="en-US" dirty="0" smtClean="0"/>
              <a:t>透過</a:t>
            </a:r>
            <a:r>
              <a:rPr lang="zh-TW" altLang="en-US" dirty="0"/>
              <a:t>資訊系統來協助決策者提高決策「效能」。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8-1-4	</a:t>
            </a:r>
            <a:r>
              <a:rPr lang="zh-TW" altLang="en-US" dirty="0"/>
              <a:t>應用層技術</a:t>
            </a:r>
          </a:p>
        </p:txBody>
      </p:sp>
    </p:spTree>
    <p:extLst>
      <p:ext uri="{BB962C8B-B14F-4D97-AF65-F5344CB8AC3E}">
        <p14:creationId xmlns:p14="http://schemas.microsoft.com/office/powerpoint/2010/main" val="964874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決策支援系統可說是管理資訊系統的延伸，管理</a:t>
            </a:r>
            <a:r>
              <a:rPr lang="zh-TW" altLang="en-US" dirty="0" smtClean="0"/>
              <a:t>資訊</a:t>
            </a:r>
            <a:r>
              <a:rPr lang="zh-TW" altLang="en-US" dirty="0"/>
              <a:t>系統主要協助例行性的內部決策，而決策支援系統則是用來協助較複雜的非</a:t>
            </a:r>
            <a:r>
              <a:rPr lang="zh-TW" altLang="en-US" dirty="0" smtClean="0"/>
              <a:t>例行性</a:t>
            </a:r>
            <a:r>
              <a:rPr lang="zh-TW" altLang="en-US" dirty="0"/>
              <a:t>決策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決策</a:t>
            </a:r>
            <a:r>
              <a:rPr lang="zh-TW" altLang="en-US" dirty="0"/>
              <a:t>支援系統除了使用企業內部</a:t>
            </a:r>
            <a:r>
              <a:rPr lang="en-US" altLang="zh-TW" dirty="0"/>
              <a:t>MIS</a:t>
            </a:r>
            <a:r>
              <a:rPr lang="zh-TW" altLang="en-US" dirty="0"/>
              <a:t>、</a:t>
            </a:r>
            <a:r>
              <a:rPr lang="en-US" altLang="zh-TW" dirty="0"/>
              <a:t>TPS</a:t>
            </a:r>
            <a:r>
              <a:rPr lang="zh-TW" altLang="en-US" dirty="0"/>
              <a:t>、</a:t>
            </a:r>
            <a:r>
              <a:rPr lang="en-US" altLang="zh-TW" dirty="0"/>
              <a:t>EDP</a:t>
            </a:r>
            <a:r>
              <a:rPr lang="zh-TW" altLang="en-US" dirty="0"/>
              <a:t>等系統所提供的資訊</a:t>
            </a:r>
            <a:r>
              <a:rPr lang="zh-TW" altLang="en-US" dirty="0" smtClean="0"/>
              <a:t>，也</a:t>
            </a:r>
            <a:r>
              <a:rPr lang="zh-TW" altLang="en-US" dirty="0"/>
              <a:t>會結合外界環境的動態資訊，能為管理階層提供多方位的分析角度與深度資訊</a:t>
            </a:r>
            <a:r>
              <a:rPr lang="zh-TW" altLang="en-US" dirty="0" smtClean="0"/>
              <a:t>，來</a:t>
            </a:r>
            <a:r>
              <a:rPr lang="zh-TW" altLang="en-US" dirty="0"/>
              <a:t>協助決策者訂定決策。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8-1-4	</a:t>
            </a:r>
            <a:r>
              <a:rPr lang="zh-TW" altLang="en-US" dirty="0"/>
              <a:t>應用層技術</a:t>
            </a:r>
          </a:p>
        </p:txBody>
      </p:sp>
    </p:spTree>
    <p:extLst>
      <p:ext uri="{BB962C8B-B14F-4D97-AF65-F5344CB8AC3E}">
        <p14:creationId xmlns:p14="http://schemas.microsoft.com/office/powerpoint/2010/main" val="1173612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智慧物聯網</a:t>
            </a:r>
            <a:r>
              <a:rPr lang="en-US" altLang="zh-TW" dirty="0"/>
              <a:t>(</a:t>
            </a:r>
            <a:r>
              <a:rPr lang="en-US" altLang="zh-TW" dirty="0" err="1"/>
              <a:t>AIoT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</a:t>
            </a:r>
            <a:r>
              <a:rPr lang="zh-TW" altLang="en-US" dirty="0"/>
              <a:t>指人工智慧</a:t>
            </a:r>
            <a:r>
              <a:rPr lang="en-US" altLang="zh-TW" dirty="0"/>
              <a:t>(AI</a:t>
            </a:r>
            <a:r>
              <a:rPr lang="en-US" altLang="zh-TW" dirty="0" smtClean="0"/>
              <a:t>)</a:t>
            </a:r>
            <a:r>
              <a:rPr lang="zh-TW" altLang="en-US" dirty="0" smtClean="0"/>
              <a:t>結合</a:t>
            </a:r>
            <a:r>
              <a:rPr lang="zh-TW" altLang="en-US" dirty="0"/>
              <a:t>物聯網</a:t>
            </a:r>
            <a:r>
              <a:rPr lang="en-US" altLang="zh-TW" dirty="0"/>
              <a:t>(</a:t>
            </a:r>
            <a:r>
              <a:rPr lang="en-US" altLang="zh-TW" dirty="0" err="1"/>
              <a:t>IoT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新興智慧應用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隨著</a:t>
            </a:r>
            <a:r>
              <a:rPr lang="zh-TW" altLang="en-US" dirty="0"/>
              <a:t>物聯網的基礎建設日益成熟，且</a:t>
            </a:r>
            <a:r>
              <a:rPr lang="zh-TW" altLang="en-US" dirty="0" smtClean="0"/>
              <a:t>人工智慧</a:t>
            </a:r>
            <a:r>
              <a:rPr lang="zh-TW" altLang="en-US" dirty="0"/>
              <a:t>領域也快速進步，因而發展出的新興複合科技應用。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8-2 </a:t>
            </a:r>
            <a:r>
              <a:rPr lang="zh-TW" altLang="en-US" dirty="0" smtClean="0"/>
              <a:t>智慧物</a:t>
            </a:r>
            <a:r>
              <a:rPr lang="zh-TW" altLang="en-US" dirty="0"/>
              <a:t>聯網</a:t>
            </a:r>
          </a:p>
        </p:txBody>
      </p:sp>
    </p:spTree>
    <p:extLst>
      <p:ext uri="{BB962C8B-B14F-4D97-AF65-F5344CB8AC3E}">
        <p14:creationId xmlns:p14="http://schemas.microsoft.com/office/powerpoint/2010/main" val="7652805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AIoT</a:t>
            </a:r>
            <a:r>
              <a:rPr lang="zh-TW" altLang="en-US" dirty="0" smtClean="0"/>
              <a:t>建</a:t>
            </a:r>
            <a:r>
              <a:rPr lang="zh-TW" altLang="en-US" dirty="0"/>
              <a:t>構原理是透過物聯網的網路基礎設備，將物聯</a:t>
            </a:r>
            <a:r>
              <a:rPr lang="zh-TW" altLang="en-US" dirty="0" smtClean="0"/>
              <a:t>裝置上</a:t>
            </a:r>
            <a:r>
              <a:rPr lang="zh-TW" altLang="en-US" dirty="0"/>
              <a:t>所蒐集到的大量資訊進行分析整合利用，再將這些大量</a:t>
            </a:r>
            <a:r>
              <a:rPr lang="zh-TW" altLang="en-US" dirty="0" smtClean="0"/>
              <a:t>數據以</a:t>
            </a:r>
            <a:r>
              <a:rPr lang="zh-TW" altLang="en-US" dirty="0"/>
              <a:t>深度學習方式找出模型，歸納出預測與異常模式，使其</a:t>
            </a:r>
            <a:r>
              <a:rPr lang="zh-TW" altLang="en-US" dirty="0" smtClean="0"/>
              <a:t>成為有用</a:t>
            </a:r>
            <a:r>
              <a:rPr lang="zh-TW" altLang="en-US" dirty="0"/>
              <a:t>的商業智慧，再反饋給使用者，以更智慧的方式輔助</a:t>
            </a:r>
            <a:r>
              <a:rPr lang="zh-TW" altLang="en-US" dirty="0" smtClean="0"/>
              <a:t>人類的</a:t>
            </a:r>
            <a:r>
              <a:rPr lang="zh-TW" altLang="en-US" dirty="0"/>
              <a:t>生活。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8-2 </a:t>
            </a:r>
            <a:r>
              <a:rPr lang="zh-TW" altLang="en-US" dirty="0" smtClean="0"/>
              <a:t>智慧物</a:t>
            </a:r>
            <a:r>
              <a:rPr lang="zh-TW" altLang="en-US" dirty="0"/>
              <a:t>聯網</a:t>
            </a:r>
          </a:p>
        </p:txBody>
      </p:sp>
    </p:spTree>
    <p:extLst>
      <p:ext uri="{BB962C8B-B14F-4D97-AF65-F5344CB8AC3E}">
        <p14:creationId xmlns:p14="http://schemas.microsoft.com/office/powerpoint/2010/main" val="33134738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8346"/>
            <a:ext cx="8229600" cy="431154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8-1-1 </a:t>
            </a:r>
            <a:r>
              <a:rPr lang="zh-TW" altLang="en-US" dirty="0" smtClean="0"/>
              <a:t>認識</a:t>
            </a:r>
            <a:r>
              <a:rPr lang="zh-TW" altLang="en-US" dirty="0"/>
              <a:t>物聯網</a:t>
            </a:r>
          </a:p>
        </p:txBody>
      </p:sp>
    </p:spTree>
    <p:extLst>
      <p:ext uri="{BB962C8B-B14F-4D97-AF65-F5344CB8AC3E}">
        <p14:creationId xmlns:p14="http://schemas.microsoft.com/office/powerpoint/2010/main" val="37293739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智慧路燈</a:t>
            </a:r>
            <a:r>
              <a:rPr lang="zh-TW" altLang="en-US" dirty="0" smtClean="0"/>
              <a:t>透過</a:t>
            </a:r>
            <a:r>
              <a:rPr lang="zh-TW" altLang="en-US" dirty="0"/>
              <a:t>環境感測器取得數據，再結合環境與</a:t>
            </a:r>
            <a:r>
              <a:rPr lang="zh-TW" altLang="en-US" dirty="0" smtClean="0"/>
              <a:t>交通</a:t>
            </a:r>
            <a:r>
              <a:rPr lang="zh-TW" altLang="en-US" dirty="0"/>
              <a:t>監控系統，就是一種</a:t>
            </a:r>
            <a:r>
              <a:rPr lang="en-US" altLang="zh-TW" dirty="0" err="1" smtClean="0"/>
              <a:t>AIoT</a:t>
            </a:r>
            <a:r>
              <a:rPr lang="zh-TW" altLang="en-US" dirty="0" smtClean="0"/>
              <a:t>的</a:t>
            </a:r>
            <a:r>
              <a:rPr lang="zh-TW" altLang="en-US" dirty="0"/>
              <a:t>應用。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8-2 </a:t>
            </a:r>
            <a:r>
              <a:rPr lang="zh-TW" altLang="en-US" dirty="0" smtClean="0"/>
              <a:t>智慧物</a:t>
            </a:r>
            <a:r>
              <a:rPr lang="zh-TW" altLang="en-US" dirty="0"/>
              <a:t>聯網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6905" y="3049303"/>
            <a:ext cx="6656520" cy="31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4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 </a:t>
            </a:r>
            <a:r>
              <a:rPr lang="zh-TW" altLang="en-US" dirty="0" smtClean="0"/>
              <a:t>物</a:t>
            </a:r>
            <a:r>
              <a:rPr lang="zh-TW" altLang="en-US" dirty="0"/>
              <a:t>聯網的應用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solidFill>
            <a:schemeClr val="accent5"/>
          </a:solidFill>
        </p:spPr>
        <p:txBody>
          <a:bodyPr>
            <a:normAutofit fontScale="62500" lnSpcReduction="20000"/>
          </a:bodyPr>
          <a:lstStyle/>
          <a:p>
            <a:r>
              <a:rPr lang="en-US" altLang="zh-TW" dirty="0" smtClean="0">
                <a:hlinkClick r:id="rId2" action="ppaction://hlinksldjump"/>
              </a:rPr>
              <a:t>8-3-1 </a:t>
            </a:r>
            <a:r>
              <a:rPr lang="zh-TW" altLang="en-US" dirty="0" smtClean="0">
                <a:hlinkClick r:id="rId2" action="ppaction://hlinksldjump"/>
              </a:rPr>
              <a:t>工業</a:t>
            </a:r>
            <a:r>
              <a:rPr lang="en-US" altLang="zh-TW" dirty="0" smtClean="0">
                <a:hlinkClick r:id="rId2" action="ppaction://hlinksldjump"/>
              </a:rPr>
              <a:t>4.0</a:t>
            </a:r>
            <a:endParaRPr lang="en-US" altLang="zh-TW" dirty="0"/>
          </a:p>
          <a:p>
            <a:r>
              <a:rPr lang="en-US" altLang="zh-TW" dirty="0" smtClean="0">
                <a:hlinkClick r:id="rId3" action="ppaction://hlinksldjump"/>
              </a:rPr>
              <a:t>8-3-2 </a:t>
            </a:r>
            <a:r>
              <a:rPr lang="zh-TW" altLang="en-US" dirty="0" smtClean="0">
                <a:hlinkClick r:id="rId3" action="ppaction://hlinksldjump"/>
              </a:rPr>
              <a:t>智慧</a:t>
            </a:r>
            <a:r>
              <a:rPr lang="zh-TW" altLang="en-US" dirty="0">
                <a:hlinkClick r:id="rId3" action="ppaction://hlinksldjump"/>
              </a:rPr>
              <a:t>交通與車聯</a:t>
            </a:r>
            <a:r>
              <a:rPr lang="zh-TW" altLang="en-US" dirty="0" smtClean="0">
                <a:hlinkClick r:id="rId3" action="ppaction://hlinksldjump"/>
              </a:rPr>
              <a:t>網</a:t>
            </a:r>
            <a:endParaRPr lang="en-US" altLang="zh-TW" dirty="0"/>
          </a:p>
          <a:p>
            <a:r>
              <a:rPr lang="en-US" altLang="zh-TW" dirty="0" smtClean="0">
                <a:hlinkClick r:id="rId4" action="ppaction://hlinksldjump"/>
              </a:rPr>
              <a:t>8-3-3 </a:t>
            </a:r>
            <a:r>
              <a:rPr lang="zh-TW" altLang="en-US" dirty="0" smtClean="0">
                <a:hlinkClick r:id="rId4" action="ppaction://hlinksldjump"/>
              </a:rPr>
              <a:t>智慧電表</a:t>
            </a:r>
            <a:endParaRPr lang="en-US" altLang="zh-TW" dirty="0"/>
          </a:p>
          <a:p>
            <a:r>
              <a:rPr lang="en-US" altLang="zh-TW" dirty="0" smtClean="0">
                <a:hlinkClick r:id="rId5" action="ppaction://hlinksldjump"/>
              </a:rPr>
              <a:t>8-3-4 </a:t>
            </a:r>
            <a:r>
              <a:rPr lang="zh-TW" altLang="en-US" dirty="0" smtClean="0">
                <a:hlinkClick r:id="rId5" action="ppaction://hlinksldjump"/>
              </a:rPr>
              <a:t>智慧家庭</a:t>
            </a:r>
            <a:endParaRPr lang="en-US" altLang="zh-TW" dirty="0"/>
          </a:p>
          <a:p>
            <a:r>
              <a:rPr lang="en-US" altLang="zh-TW" dirty="0" smtClean="0">
                <a:hlinkClick r:id="rId6" action="ppaction://hlinksldjump"/>
              </a:rPr>
              <a:t>8-3-5 </a:t>
            </a:r>
            <a:r>
              <a:rPr lang="zh-TW" altLang="en-US" dirty="0" smtClean="0">
                <a:hlinkClick r:id="rId6" action="ppaction://hlinksldjump"/>
              </a:rPr>
              <a:t>智慧醫療</a:t>
            </a:r>
            <a:endParaRPr lang="en-US" altLang="zh-TW" dirty="0"/>
          </a:p>
          <a:p>
            <a:r>
              <a:rPr lang="en-US" altLang="zh-TW" dirty="0" smtClean="0">
                <a:hlinkClick r:id="rId7" action="ppaction://hlinksldjump"/>
              </a:rPr>
              <a:t>8-3-6 </a:t>
            </a:r>
            <a:r>
              <a:rPr lang="zh-TW" altLang="en-US" dirty="0" smtClean="0">
                <a:hlinkClick r:id="rId7" action="ppaction://hlinksldjump"/>
              </a:rPr>
              <a:t>智慧</a:t>
            </a:r>
            <a:r>
              <a:rPr lang="zh-TW" altLang="en-US" dirty="0">
                <a:hlinkClick r:id="rId7" action="ppaction://hlinksldjump"/>
              </a:rPr>
              <a:t>農業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5622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工業</a:t>
            </a:r>
            <a:r>
              <a:rPr lang="en-US" altLang="zh-TW" dirty="0">
                <a:solidFill>
                  <a:srgbClr val="C00000"/>
                </a:solidFill>
              </a:rPr>
              <a:t>4.0(Industry 4.0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r>
              <a:rPr lang="zh-TW" altLang="en-US" dirty="0" smtClean="0"/>
              <a:t>一</a:t>
            </a:r>
            <a:r>
              <a:rPr lang="zh-TW" altLang="en-US" dirty="0"/>
              <a:t>詞</a:t>
            </a:r>
            <a:r>
              <a:rPr lang="en-US" altLang="zh-TW" dirty="0" smtClean="0"/>
              <a:t>(</a:t>
            </a:r>
            <a:r>
              <a:rPr lang="zh-TW" altLang="en-US" dirty="0" smtClean="0"/>
              <a:t>臺灣</a:t>
            </a:r>
            <a:r>
              <a:rPr lang="zh-TW" altLang="en-US" dirty="0"/>
              <a:t>稱生產力</a:t>
            </a:r>
            <a:r>
              <a:rPr lang="en-US" altLang="zh-TW" dirty="0"/>
              <a:t>4.0)</a:t>
            </a:r>
            <a:r>
              <a:rPr lang="zh-TW" altLang="en-US" dirty="0"/>
              <a:t>，是指第四次工業革命，於</a:t>
            </a:r>
            <a:r>
              <a:rPr lang="en-US" altLang="zh-TW" dirty="0" smtClean="0"/>
              <a:t>2011</a:t>
            </a:r>
            <a:r>
              <a:rPr lang="zh-TW" altLang="en-US" dirty="0" smtClean="0"/>
              <a:t>年</a:t>
            </a:r>
            <a:r>
              <a:rPr lang="zh-TW" altLang="en-US" dirty="0"/>
              <a:t>德國漢諾威工業展首次被德國政府提出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簡單</a:t>
            </a:r>
            <a:r>
              <a:rPr lang="zh-TW" altLang="en-US" dirty="0"/>
              <a:t>的說，在生產製造的過程中，</a:t>
            </a:r>
            <a:r>
              <a:rPr lang="zh-TW" altLang="en-US" dirty="0" smtClean="0"/>
              <a:t>大量運用</a:t>
            </a:r>
            <a:r>
              <a:rPr lang="zh-TW" altLang="en-US" dirty="0"/>
              <a:t>自動化機器人、通訊與控制的虛實系統整合及大數據分析，連結物聯網，以</a:t>
            </a:r>
            <a:r>
              <a:rPr lang="zh-TW" altLang="en-US" dirty="0" smtClean="0"/>
              <a:t>智慧</a:t>
            </a:r>
            <a:r>
              <a:rPr lang="zh-TW" altLang="en-US" dirty="0"/>
              <a:t>生產、智慧製造建置出智慧工廠，形成智慧製造與服務的全新商機與商業模式</a:t>
            </a:r>
            <a:r>
              <a:rPr lang="zh-TW" altLang="en-US" dirty="0" smtClean="0"/>
              <a:t>，就是</a:t>
            </a:r>
            <a:r>
              <a:rPr lang="zh-TW" altLang="en-US" dirty="0"/>
              <a:t>工業</a:t>
            </a:r>
            <a:r>
              <a:rPr lang="en-US" altLang="zh-TW" dirty="0" smtClean="0"/>
              <a:t>4.0</a:t>
            </a:r>
            <a:r>
              <a:rPr lang="zh-TW" altLang="en-US" dirty="0" smtClean="0"/>
              <a:t>的</a:t>
            </a:r>
            <a:r>
              <a:rPr lang="zh-TW" altLang="en-US" dirty="0"/>
              <a:t>概念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8-3-1	</a:t>
            </a:r>
            <a:r>
              <a:rPr lang="zh-TW" altLang="en-US" dirty="0"/>
              <a:t>工業</a:t>
            </a:r>
            <a:r>
              <a:rPr lang="en-US" altLang="zh-TW" dirty="0"/>
              <a:t>4.0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75387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219" y="1481138"/>
            <a:ext cx="7637561" cy="4525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8-3-1	</a:t>
            </a:r>
            <a:r>
              <a:rPr lang="zh-TW" altLang="en-US" dirty="0"/>
              <a:t>工業</a:t>
            </a:r>
            <a:r>
              <a:rPr lang="en-US" altLang="zh-TW" dirty="0"/>
              <a:t>4.0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09198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虛實整合系統是工業</a:t>
            </a:r>
            <a:r>
              <a:rPr lang="en-US" altLang="zh-TW" dirty="0" smtClean="0"/>
              <a:t>4.0</a:t>
            </a:r>
            <a:r>
              <a:rPr lang="zh-TW" altLang="en-US" dirty="0" smtClean="0"/>
              <a:t>最</a:t>
            </a:r>
            <a:r>
              <a:rPr lang="zh-TW" altLang="en-US" dirty="0"/>
              <a:t>關鍵的生產部分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虛實</a:t>
            </a:r>
            <a:r>
              <a:rPr lang="zh-TW" altLang="en-US" dirty="0"/>
              <a:t>整合系統具備感知、計算</a:t>
            </a:r>
            <a:r>
              <a:rPr lang="zh-TW" altLang="en-US" dirty="0" smtClean="0"/>
              <a:t>、控制</a:t>
            </a:r>
            <a:r>
              <a:rPr lang="zh-TW" altLang="en-US" dirty="0"/>
              <a:t>與通訊能力，可以感知其周遭實體世界的狀態或事件，並做相應的計算與</a:t>
            </a:r>
            <a:r>
              <a:rPr lang="zh-TW" altLang="en-US" dirty="0" smtClean="0"/>
              <a:t>控制</a:t>
            </a:r>
            <a:r>
              <a:rPr lang="zh-TW" altLang="en-US" dirty="0"/>
              <a:t>，同時，虛實化系統也能與外界通訊，且可利用網際網路上的各種資料存取與</a:t>
            </a:r>
            <a:r>
              <a:rPr lang="zh-TW" altLang="en-US" dirty="0" smtClean="0"/>
              <a:t>資料處理</a:t>
            </a:r>
            <a:r>
              <a:rPr lang="zh-TW" altLang="en-US" dirty="0"/>
              <a:t>服務。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8-3-1	</a:t>
            </a:r>
            <a:r>
              <a:rPr lang="zh-TW" altLang="en-US" dirty="0"/>
              <a:t>工業</a:t>
            </a:r>
            <a:r>
              <a:rPr lang="en-US" altLang="zh-TW" dirty="0"/>
              <a:t>4.0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25038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虛實整合系統可緊密地整合感知、跨平台通訊、控制，可對產品的設計、</a:t>
            </a:r>
            <a:r>
              <a:rPr lang="zh-TW" altLang="en-US" dirty="0" smtClean="0"/>
              <a:t>製造產品</a:t>
            </a:r>
            <a:r>
              <a:rPr lang="zh-TW" altLang="en-US" dirty="0"/>
              <a:t>的機器與生產系統，以及產品的售後服務帶來創新的</a:t>
            </a:r>
            <a:r>
              <a:rPr lang="zh-TW" altLang="en-US" dirty="0" smtClean="0"/>
              <a:t>應用。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8-3-1	</a:t>
            </a:r>
            <a:r>
              <a:rPr lang="zh-TW" altLang="en-US" dirty="0"/>
              <a:t>工業</a:t>
            </a:r>
            <a:r>
              <a:rPr lang="en-US" altLang="zh-TW" dirty="0"/>
              <a:t>4.0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048" y="3390936"/>
            <a:ext cx="6166233" cy="28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41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物聯網在交通運輸方面的應用，讓交通運輸更加安全與便利，強大的感測</a:t>
            </a:r>
            <a:r>
              <a:rPr lang="zh-TW" altLang="en-US" dirty="0" smtClean="0"/>
              <a:t>、通訊</a:t>
            </a:r>
            <a:r>
              <a:rPr lang="zh-TW" altLang="en-US" dirty="0"/>
              <a:t>、管理等科技，甚至結合</a:t>
            </a:r>
            <a:r>
              <a:rPr lang="en-US" altLang="zh-TW" dirty="0" smtClean="0"/>
              <a:t>Wi-Fi</a:t>
            </a:r>
            <a:r>
              <a:rPr lang="zh-TW" altLang="en-US" dirty="0" smtClean="0"/>
              <a:t>或</a:t>
            </a:r>
            <a:r>
              <a:rPr lang="zh-TW" altLang="en-US" dirty="0"/>
              <a:t>電信大數據，能夠更有效地整合用路人、</a:t>
            </a:r>
            <a:r>
              <a:rPr lang="zh-TW" altLang="en-US" dirty="0" smtClean="0"/>
              <a:t>行人</a:t>
            </a:r>
            <a:r>
              <a:rPr lang="zh-TW" altLang="en-US" dirty="0"/>
              <a:t>、車輛與道路的關係，提升運輸效率，減少交通事故，增加交通管理的方便</a:t>
            </a:r>
            <a:r>
              <a:rPr lang="zh-TW" altLang="en-US" dirty="0" smtClean="0"/>
              <a:t>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977" y="4297226"/>
            <a:ext cx="3110078" cy="20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87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車聯網</a:t>
            </a:r>
            <a:r>
              <a:rPr lang="en-US" altLang="zh-TW" dirty="0">
                <a:solidFill>
                  <a:srgbClr val="C00000"/>
                </a:solidFill>
              </a:rPr>
              <a:t>(Internet of Vehicles, </a:t>
            </a:r>
            <a:r>
              <a:rPr lang="en-US" altLang="zh-TW" dirty="0" err="1">
                <a:solidFill>
                  <a:srgbClr val="C00000"/>
                </a:solidFill>
              </a:rPr>
              <a:t>IoV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zh-TW" altLang="en-US" dirty="0" smtClean="0"/>
              <a:t>是</a:t>
            </a:r>
            <a:r>
              <a:rPr lang="zh-TW" altLang="en-US" dirty="0"/>
              <a:t>物聯網在交通領域的應用，主要是構建</a:t>
            </a:r>
            <a:r>
              <a:rPr lang="zh-TW" altLang="en-US" dirty="0" smtClean="0"/>
              <a:t>一個</a:t>
            </a:r>
            <a:r>
              <a:rPr lang="zh-TW" altLang="en-US" dirty="0"/>
              <a:t>智慧交通網路，透過在車輛上搭載的裝置，並結合感測器、通訊、網路、</a:t>
            </a:r>
            <a:r>
              <a:rPr lang="zh-TW" altLang="en-US" dirty="0" smtClean="0"/>
              <a:t>自動控制</a:t>
            </a:r>
            <a:r>
              <a:rPr lang="zh-TW" altLang="en-US" dirty="0"/>
              <a:t>、數據處理等技術，將資訊在平台上進行智慧化存取及利用，可有效掌握即時</a:t>
            </a:r>
            <a:r>
              <a:rPr lang="zh-TW" altLang="en-US" dirty="0" smtClean="0"/>
              <a:t>且準確</a:t>
            </a:r>
            <a:r>
              <a:rPr lang="zh-TW" altLang="en-US" dirty="0"/>
              <a:t>的資訊，在提升運輸安全的同時，還能依照不同需求提供各項服務。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</p:spTree>
    <p:extLst>
      <p:ext uri="{BB962C8B-B14F-4D97-AF65-F5344CB8AC3E}">
        <p14:creationId xmlns:p14="http://schemas.microsoft.com/office/powerpoint/2010/main" val="1087914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智慧</a:t>
            </a:r>
            <a:r>
              <a:rPr lang="zh-TW" altLang="en-US" dirty="0" smtClean="0">
                <a:solidFill>
                  <a:srgbClr val="C00000"/>
                </a:solidFill>
              </a:rPr>
              <a:t>車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使用</a:t>
            </a:r>
            <a:r>
              <a:rPr lang="zh-TW" altLang="en-US" dirty="0"/>
              <a:t>了先進駕駛輔助系統</a:t>
            </a:r>
            <a:r>
              <a:rPr lang="en-US" altLang="zh-TW" dirty="0" smtClean="0"/>
              <a:t>(ADAS</a:t>
            </a:r>
            <a:r>
              <a:rPr lang="en-US" altLang="zh-TW" dirty="0"/>
              <a:t>)</a:t>
            </a:r>
            <a:r>
              <a:rPr lang="zh-TW" altLang="en-US" dirty="0" smtClean="0"/>
              <a:t>、汽車</a:t>
            </a:r>
            <a:r>
              <a:rPr lang="zh-TW" altLang="en-US" dirty="0"/>
              <a:t>防撞系統、新能源、通訊及光電等技術，整合了感測器、雷達、無線通訊及</a:t>
            </a:r>
            <a:r>
              <a:rPr lang="zh-TW" altLang="en-US" dirty="0" smtClean="0"/>
              <a:t>攝影機</a:t>
            </a:r>
            <a:r>
              <a:rPr lang="zh-TW" altLang="en-US" dirty="0"/>
              <a:t>等裝置，提供以往所未能達到的許多功能，例如：自動駕駛系統、主動式</a:t>
            </a:r>
            <a:r>
              <a:rPr lang="zh-TW" altLang="en-US" dirty="0" smtClean="0"/>
              <a:t>安全系統</a:t>
            </a:r>
            <a:r>
              <a:rPr lang="zh-TW" altLang="en-US" dirty="0"/>
              <a:t>、即時車流導航資訊系統等，未來發展的方向將跨入科技應用的下一個世代</a:t>
            </a:r>
            <a:r>
              <a:rPr lang="zh-TW" altLang="en-US" dirty="0" smtClean="0"/>
              <a:t>，成為</a:t>
            </a:r>
            <a:r>
              <a:rPr lang="zh-TW" altLang="en-US" dirty="0"/>
              <a:t>越來越符合人性的智慧車輛。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</p:spTree>
    <p:extLst>
      <p:ext uri="{BB962C8B-B14F-4D97-AF65-F5344CB8AC3E}">
        <p14:creationId xmlns:p14="http://schemas.microsoft.com/office/powerpoint/2010/main" val="1855546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先進駕駛輔助系統</a:t>
            </a:r>
          </a:p>
          <a:p>
            <a:r>
              <a:rPr lang="zh-TW" altLang="en-US" dirty="0"/>
              <a:t>輔助駕駛人進行汽車駕駛控制的系統稱為「先進駕駛輔助系統」，主要功能</a:t>
            </a:r>
            <a:r>
              <a:rPr lang="zh-TW" altLang="en-US" dirty="0" smtClean="0"/>
              <a:t>是為</a:t>
            </a:r>
            <a:r>
              <a:rPr lang="zh-TW" altLang="en-US" dirty="0"/>
              <a:t>駕駛人提供車輛的工作狀況與車外的行駛環境變化等</a:t>
            </a:r>
            <a:r>
              <a:rPr lang="zh-TW" altLang="en-US" dirty="0" smtClean="0"/>
              <a:t>資訊。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828" y="4108653"/>
            <a:ext cx="3384376" cy="212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719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隨著物聯網的發展，三層架構在某些應用上有些不足，故提出了</a:t>
            </a:r>
            <a:r>
              <a:rPr lang="zh-TW" altLang="en-US" dirty="0" smtClean="0"/>
              <a:t>五層</a:t>
            </a:r>
            <a:r>
              <a:rPr lang="zh-TW" altLang="en-US" dirty="0"/>
              <a:t>架構</a:t>
            </a:r>
            <a:r>
              <a:rPr lang="zh-TW" altLang="en-US" dirty="0" smtClean="0"/>
              <a:t>，分別</a:t>
            </a:r>
            <a:r>
              <a:rPr lang="zh-TW" altLang="en-US" dirty="0"/>
              <a:t>為</a:t>
            </a:r>
            <a:r>
              <a:rPr lang="zh-TW" altLang="en-US" dirty="0" smtClean="0"/>
              <a:t>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8-1-1 </a:t>
            </a:r>
            <a:r>
              <a:rPr lang="zh-TW" altLang="en-US" dirty="0"/>
              <a:t>認識物聯網</a:t>
            </a: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286162571"/>
              </p:ext>
            </p:extLst>
          </p:nvPr>
        </p:nvGraphicFramePr>
        <p:xfrm>
          <a:off x="647564" y="2996952"/>
          <a:ext cx="8136903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193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ADAS</a:t>
            </a:r>
            <a:r>
              <a:rPr lang="zh-TW" altLang="en-US" dirty="0"/>
              <a:t>是由多個子系統所組成，常見的有：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0" y="2204864"/>
            <a:ext cx="793648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785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自動駕駛汽車</a:t>
            </a:r>
          </a:p>
          <a:p>
            <a:r>
              <a:rPr lang="zh-TW" altLang="en-US" dirty="0"/>
              <a:t>自動駕駛汽車又稱為無人駕駛汽車</a:t>
            </a:r>
            <a:r>
              <a:rPr lang="en-US" altLang="zh-TW" dirty="0"/>
              <a:t>(Autonomous Car)</a:t>
            </a:r>
            <a:r>
              <a:rPr lang="zh-TW" altLang="en-US" dirty="0"/>
              <a:t>，具有傳統汽車的運輸</a:t>
            </a:r>
            <a:r>
              <a:rPr lang="zh-TW" altLang="en-US" dirty="0" smtClean="0"/>
              <a:t>能力</a:t>
            </a:r>
            <a:r>
              <a:rPr lang="zh-TW" altLang="en-US" dirty="0"/>
              <a:t>，不需要人為操作即能感測其環境及導航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自</a:t>
            </a:r>
            <a:r>
              <a:rPr lang="zh-TW" altLang="en-US" dirty="0"/>
              <a:t>駕車已成為全球熱門的議題，</a:t>
            </a:r>
            <a:r>
              <a:rPr lang="zh-TW" altLang="en-US" dirty="0" smtClean="0"/>
              <a:t>許多廠商</a:t>
            </a:r>
            <a:r>
              <a:rPr lang="zh-TW" altLang="en-US" dirty="0"/>
              <a:t>也紛紛推出各種自駕車，如：自駕巴士、自駕物流車、自駕計程車等。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</p:spTree>
    <p:extLst>
      <p:ext uri="{BB962C8B-B14F-4D97-AF65-F5344CB8AC3E}">
        <p14:creationId xmlns:p14="http://schemas.microsoft.com/office/powerpoint/2010/main" val="29937763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Waymo</a:t>
            </a:r>
            <a:r>
              <a:rPr lang="zh-TW" altLang="en-US" dirty="0"/>
              <a:t>推出自</a:t>
            </a:r>
            <a:r>
              <a:rPr lang="zh-TW" altLang="en-US" dirty="0" smtClean="0"/>
              <a:t>駕車付</a:t>
            </a:r>
            <a:r>
              <a:rPr lang="zh-TW" altLang="en-US" dirty="0"/>
              <a:t>費共乘</a:t>
            </a:r>
            <a:r>
              <a:rPr lang="zh-TW" altLang="en-US" dirty="0" smtClean="0"/>
              <a:t>服務</a:t>
            </a:r>
            <a:r>
              <a:rPr lang="en-US" altLang="zh-TW" dirty="0" err="1" smtClean="0"/>
              <a:t>Waymo</a:t>
            </a:r>
            <a:r>
              <a:rPr lang="en-US" altLang="zh-TW" dirty="0" smtClean="0"/>
              <a:t> One</a:t>
            </a:r>
            <a:r>
              <a:rPr lang="zh-TW" altLang="en-US" dirty="0" smtClean="0"/>
              <a:t>，目前</a:t>
            </a:r>
            <a:r>
              <a:rPr lang="zh-TW" altLang="en-US" dirty="0"/>
              <a:t>服務範圍在美國鳳凰城市區</a:t>
            </a:r>
            <a:r>
              <a:rPr lang="zh-TW" altLang="en-US" dirty="0" smtClean="0"/>
              <a:t>部分</a:t>
            </a:r>
            <a:r>
              <a:rPr lang="zh-TW" altLang="en-US" dirty="0"/>
              <a:t>區域，每週服務時間</a:t>
            </a:r>
            <a:r>
              <a:rPr lang="en-US" altLang="zh-TW" dirty="0"/>
              <a:t>7 </a:t>
            </a:r>
            <a:r>
              <a:rPr lang="zh-TW" altLang="en-US" dirty="0"/>
              <a:t>天、</a:t>
            </a:r>
            <a:r>
              <a:rPr lang="en-US" altLang="zh-TW" dirty="0" smtClean="0"/>
              <a:t>24</a:t>
            </a:r>
            <a:r>
              <a:rPr lang="zh-TW" altLang="en-US" dirty="0" smtClean="0"/>
              <a:t>小時</a:t>
            </a:r>
            <a:r>
              <a:rPr lang="zh-TW" altLang="en-US" dirty="0"/>
              <a:t>，將來會逐步擴展到其他</a:t>
            </a:r>
            <a:r>
              <a:rPr lang="zh-TW" altLang="en-US" dirty="0" smtClean="0"/>
              <a:t>城市和</a:t>
            </a:r>
            <a:r>
              <a:rPr lang="zh-TW" altLang="en-US" dirty="0"/>
              <a:t>地區。使用者可以透過</a:t>
            </a:r>
            <a:r>
              <a:rPr lang="en-US" altLang="zh-TW" dirty="0" err="1" smtClean="0"/>
              <a:t>Waymo</a:t>
            </a:r>
            <a:r>
              <a:rPr lang="zh-TW" altLang="en-US" dirty="0" smtClean="0"/>
              <a:t>的</a:t>
            </a:r>
            <a:r>
              <a:rPr lang="zh-TW" altLang="en-US" dirty="0"/>
              <a:t>應用程式叫車。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711" y="4138683"/>
            <a:ext cx="3217465" cy="20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4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日本豐田汽車公司開發</a:t>
            </a:r>
            <a:r>
              <a:rPr lang="zh-TW" altLang="en-US" dirty="0" smtClean="0"/>
              <a:t>的無人</a:t>
            </a:r>
            <a:r>
              <a:rPr lang="zh-TW" altLang="en-US" dirty="0"/>
              <a:t>自駕電動小巴</a:t>
            </a:r>
            <a:r>
              <a:rPr lang="en-US" altLang="zh-TW" dirty="0" smtClean="0"/>
              <a:t>e-Palette</a:t>
            </a:r>
            <a:r>
              <a:rPr lang="zh-TW" altLang="en-US" dirty="0" smtClean="0"/>
              <a:t>，</a:t>
            </a:r>
            <a:r>
              <a:rPr lang="zh-TW" altLang="en-US" dirty="0"/>
              <a:t>結合了自動駕駛和互聯</a:t>
            </a:r>
            <a:r>
              <a:rPr lang="zh-TW" altLang="en-US" dirty="0" smtClean="0"/>
              <a:t>網的</a:t>
            </a:r>
            <a:r>
              <a:rPr lang="zh-TW" altLang="en-US" dirty="0"/>
              <a:t>社會共享移動</a:t>
            </a:r>
            <a:r>
              <a:rPr lang="zh-TW" altLang="en-US" dirty="0" smtClean="0"/>
              <a:t>平台。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8-3-2	</a:t>
            </a:r>
            <a:r>
              <a:rPr lang="zh-TW" altLang="en-US" dirty="0"/>
              <a:t>智慧交通與車聯網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2996952"/>
            <a:ext cx="4608512" cy="29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459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智慧電表</a:t>
            </a:r>
            <a:r>
              <a:rPr lang="en-US" altLang="zh-TW" dirty="0" smtClean="0"/>
              <a:t>(AMI)</a:t>
            </a:r>
            <a:r>
              <a:rPr lang="zh-TW" altLang="en-US" dirty="0" smtClean="0"/>
              <a:t>與</a:t>
            </a:r>
            <a:r>
              <a:rPr lang="zh-TW" altLang="en-US" dirty="0"/>
              <a:t>傳統機械式電表最大</a:t>
            </a:r>
            <a:r>
              <a:rPr lang="zh-TW" altLang="en-US" dirty="0" smtClean="0"/>
              <a:t>的差異</a:t>
            </a:r>
            <a:r>
              <a:rPr lang="zh-TW" altLang="en-US" dirty="0"/>
              <a:t>在於它能即時提供用戶用電的資訊，並紀錄電力的使用情況，將用電數據</a:t>
            </a:r>
            <a:r>
              <a:rPr lang="zh-TW" altLang="en-US" dirty="0" smtClean="0"/>
              <a:t>即時</a:t>
            </a:r>
            <a:r>
              <a:rPr lang="zh-TW" altLang="en-US" dirty="0"/>
              <a:t>回傳到電力公司的控制中心，可進行大數據分析，能讓電力公司精確掌握</a:t>
            </a:r>
            <a:r>
              <a:rPr lang="zh-TW" altLang="en-US" dirty="0" smtClean="0"/>
              <a:t>用戶的</a:t>
            </a:r>
            <a:r>
              <a:rPr lang="zh-TW" altLang="en-US" dirty="0"/>
              <a:t>用電行為與習慣，用戶也能到電力公司的用戶網頁資訊平臺取得自己的用電</a:t>
            </a:r>
            <a:r>
              <a:rPr lang="zh-TW" altLang="en-US" dirty="0" smtClean="0"/>
              <a:t>累積</a:t>
            </a:r>
            <a:r>
              <a:rPr lang="zh-TW" altLang="en-US" dirty="0"/>
              <a:t>度數，就能進一步分析用電習慣並找出適合的節能方法，達成節省電費支出</a:t>
            </a:r>
            <a:r>
              <a:rPr lang="zh-TW" altLang="en-US" dirty="0" smtClean="0"/>
              <a:t>的目標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8-3-3</a:t>
            </a:r>
            <a:r>
              <a:rPr lang="en-US" altLang="zh-TW" dirty="0"/>
              <a:t>	</a:t>
            </a:r>
            <a:r>
              <a:rPr lang="zh-TW" altLang="en-US" dirty="0" smtClean="0"/>
              <a:t>智慧電表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329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現在世界各國皆陸續推動智慧電表，英國預計在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年前</a:t>
            </a:r>
            <a:r>
              <a:rPr lang="zh-TW" altLang="en-US" dirty="0"/>
              <a:t>讓每戶住家都安裝</a:t>
            </a:r>
            <a:r>
              <a:rPr lang="zh-TW" altLang="en-US" dirty="0" smtClean="0"/>
              <a:t>智慧</a:t>
            </a:r>
            <a:r>
              <a:rPr lang="zh-TW" altLang="en-US" dirty="0"/>
              <a:t>能源</a:t>
            </a:r>
            <a:r>
              <a:rPr lang="zh-TW" altLang="en-US" dirty="0" smtClean="0"/>
              <a:t>表。</a:t>
            </a:r>
            <a:endParaRPr lang="en-US" altLang="zh-TW" dirty="0" smtClean="0"/>
          </a:p>
          <a:p>
            <a:r>
              <a:rPr lang="zh-TW" altLang="en-US" dirty="0" smtClean="0"/>
              <a:t>我國</a:t>
            </a:r>
            <a:r>
              <a:rPr lang="zh-TW" altLang="en-US" dirty="0"/>
              <a:t>截至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r>
              <a:rPr lang="zh-TW" altLang="en-US" dirty="0"/>
              <a:t>，全台已完成安裝</a:t>
            </a:r>
            <a:r>
              <a:rPr lang="en-US" altLang="zh-TW" dirty="0"/>
              <a:t>37.5 </a:t>
            </a:r>
            <a:r>
              <a:rPr lang="zh-TW" altLang="en-US" dirty="0"/>
              <a:t>萬具低壓</a:t>
            </a:r>
            <a:r>
              <a:rPr lang="en-US" altLang="zh-TW" dirty="0"/>
              <a:t>AMI</a:t>
            </a:r>
            <a:r>
              <a:rPr lang="zh-TW" altLang="en-US" dirty="0"/>
              <a:t>智慧電表</a:t>
            </a:r>
            <a:r>
              <a:rPr lang="zh-TW" altLang="en-US" dirty="0" smtClean="0"/>
              <a:t>系統。</a:t>
            </a:r>
            <a:endParaRPr lang="en-US" altLang="zh-TW" dirty="0" smtClean="0"/>
          </a:p>
          <a:p>
            <a:r>
              <a:rPr lang="en-US" altLang="zh-TW" dirty="0" smtClean="0"/>
              <a:t>2020</a:t>
            </a:r>
            <a:r>
              <a:rPr lang="zh-TW" altLang="en-US" dirty="0" smtClean="0"/>
              <a:t>年</a:t>
            </a:r>
            <a:r>
              <a:rPr lang="zh-TW" altLang="en-US" dirty="0"/>
              <a:t>預計汰換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萬戶。</a:t>
            </a:r>
            <a:endParaRPr lang="en-US" altLang="zh-TW" dirty="0" smtClean="0"/>
          </a:p>
          <a:p>
            <a:r>
              <a:rPr lang="en-US" altLang="zh-TW" dirty="0" smtClean="0"/>
              <a:t>2024</a:t>
            </a:r>
            <a:r>
              <a:rPr lang="zh-TW" altLang="en-US" dirty="0" smtClean="0"/>
              <a:t>年</a:t>
            </a:r>
            <a:r>
              <a:rPr lang="zh-TW" altLang="en-US" dirty="0"/>
              <a:t>完成</a:t>
            </a:r>
            <a:r>
              <a:rPr lang="en-US" altLang="zh-TW" dirty="0" smtClean="0"/>
              <a:t>300</a:t>
            </a:r>
            <a:r>
              <a:rPr lang="zh-TW" altLang="en-US" dirty="0" smtClean="0"/>
              <a:t>萬</a:t>
            </a:r>
            <a:r>
              <a:rPr lang="zh-TW" altLang="en-US" dirty="0"/>
              <a:t>戶汰換智慧電表計畫。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8-3-3</a:t>
            </a:r>
            <a:r>
              <a:rPr lang="en-US" altLang="zh-TW" dirty="0"/>
              <a:t>	</a:t>
            </a:r>
            <a:r>
              <a:rPr lang="zh-TW" altLang="en-US" dirty="0" smtClean="0"/>
              <a:t>智慧電表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9534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925" y="1481138"/>
            <a:ext cx="7934149" cy="4525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8-3-3</a:t>
            </a:r>
            <a:r>
              <a:rPr lang="en-US" altLang="zh-TW" dirty="0"/>
              <a:t>	</a:t>
            </a:r>
            <a:r>
              <a:rPr lang="zh-TW" altLang="en-US" dirty="0" smtClean="0"/>
              <a:t>智慧電表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94824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在物聯網時代，冰箱、冷氣機、手機、桌子、眼鏡、汽車、體重計、咖啡機</a:t>
            </a:r>
            <a:r>
              <a:rPr lang="zh-TW" altLang="en-US" dirty="0" smtClean="0"/>
              <a:t>、手錶</a:t>
            </a:r>
            <a:r>
              <a:rPr lang="zh-TW" altLang="en-US" dirty="0"/>
              <a:t>等物品，彼此之間都能建立連線，且善解人意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物聯網持續發燒，智慧家居生活也逐漸成形，手機、平板電腦都能化身為</a:t>
            </a:r>
            <a:r>
              <a:rPr lang="zh-TW" altLang="en-US" dirty="0" smtClean="0"/>
              <a:t>遙控器</a:t>
            </a:r>
            <a:r>
              <a:rPr lang="zh-TW" altLang="en-US" dirty="0"/>
              <a:t>，無線遙控家中的電燈、窗簾開關，讓居家生活更智慧、更</a:t>
            </a:r>
            <a:r>
              <a:rPr lang="zh-TW" altLang="en-US" dirty="0" smtClean="0"/>
              <a:t>便利。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8-3-4  </a:t>
            </a:r>
            <a:r>
              <a:rPr lang="zh-TW" altLang="en-US" dirty="0" smtClean="0"/>
              <a:t>智慧家庭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5065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734" y="1481138"/>
            <a:ext cx="6794531" cy="4525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8-3-4  </a:t>
            </a:r>
            <a:r>
              <a:rPr lang="zh-TW" altLang="en-US" dirty="0" smtClean="0"/>
              <a:t>智慧家庭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2049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Google </a:t>
            </a:r>
            <a:r>
              <a:rPr lang="en-US" altLang="zh-TW" dirty="0" smtClean="0">
                <a:solidFill>
                  <a:srgbClr val="C00000"/>
                </a:solidFill>
              </a:rPr>
              <a:t>Nest Mini</a:t>
            </a:r>
          </a:p>
          <a:p>
            <a:r>
              <a:rPr lang="en-US" altLang="zh-TW" dirty="0" smtClean="0"/>
              <a:t>Google</a:t>
            </a:r>
            <a:r>
              <a:rPr lang="zh-TW" altLang="en-US" dirty="0" smtClean="0"/>
              <a:t>推出</a:t>
            </a:r>
            <a:r>
              <a:rPr lang="zh-TW" altLang="en-US" dirty="0"/>
              <a:t>智慧音箱，內建</a:t>
            </a:r>
            <a:r>
              <a:rPr lang="en-US" altLang="zh-TW" dirty="0"/>
              <a:t>Google </a:t>
            </a:r>
            <a:r>
              <a:rPr lang="en-US" altLang="zh-TW" dirty="0" smtClean="0"/>
              <a:t>Assistant</a:t>
            </a:r>
            <a:r>
              <a:rPr lang="zh-TW" altLang="en-US" dirty="0" smtClean="0"/>
              <a:t>語音助理</a:t>
            </a:r>
            <a:r>
              <a:rPr lang="zh-TW" altLang="en-US" dirty="0"/>
              <a:t>，可以用來聲控家中各種裝置，用戶只要用聲音就可以啟動放音樂、跟家</a:t>
            </a:r>
            <a:r>
              <a:rPr lang="zh-TW" altLang="en-US" dirty="0" smtClean="0"/>
              <a:t>中的家電</a:t>
            </a:r>
            <a:r>
              <a:rPr lang="zh-TW" altLang="en-US" dirty="0"/>
              <a:t>連結、遠端開關電器、甚至可以回答困難的問題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8-3-4  </a:t>
            </a:r>
            <a:r>
              <a:rPr lang="zh-TW" altLang="en-US" dirty="0" smtClean="0"/>
              <a:t>智慧家庭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4491474"/>
            <a:ext cx="4611375" cy="17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20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感測技術</a:t>
            </a:r>
          </a:p>
          <a:p>
            <a:r>
              <a:rPr lang="zh-TW" altLang="en-US" dirty="0"/>
              <a:t>感測技術主要是讓物體具有感測環境變化或物體移動的能力，而日常生活</a:t>
            </a:r>
            <a:r>
              <a:rPr lang="zh-TW" altLang="en-US" dirty="0" smtClean="0"/>
              <a:t>中常被</a:t>
            </a:r>
            <a:r>
              <a:rPr lang="zh-TW" altLang="en-US" dirty="0"/>
              <a:t>用來嵌入物體的感測裝置，包括了紅外線、溫度、</a:t>
            </a:r>
            <a:r>
              <a:rPr lang="zh-TW" altLang="en-US" dirty="0" smtClean="0"/>
              <a:t>濕度、</a:t>
            </a:r>
            <a:r>
              <a:rPr lang="zh-TW" altLang="en-US" dirty="0"/>
              <a:t>亮度、壓力</a:t>
            </a:r>
            <a:r>
              <a:rPr lang="zh-TW" altLang="en-US" dirty="0" smtClean="0"/>
              <a:t>、音量</a:t>
            </a:r>
            <a:r>
              <a:rPr lang="zh-TW" altLang="en-US" dirty="0"/>
              <a:t>、三軸加速度計等。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4477456"/>
            <a:ext cx="4752528" cy="17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8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智慧冰箱</a:t>
            </a:r>
          </a:p>
          <a:p>
            <a:r>
              <a:rPr lang="en-US" altLang="zh-TW" dirty="0" smtClean="0"/>
              <a:t>Samsung</a:t>
            </a:r>
            <a:r>
              <a:rPr lang="zh-TW" altLang="en-US" dirty="0" smtClean="0"/>
              <a:t>公司</a:t>
            </a:r>
            <a:r>
              <a:rPr lang="zh-TW" altLang="en-US" dirty="0"/>
              <a:t>推出智慧</a:t>
            </a:r>
            <a:r>
              <a:rPr lang="zh-TW" altLang="en-US" dirty="0" smtClean="0"/>
              <a:t>冰箱，</a:t>
            </a:r>
            <a:r>
              <a:rPr lang="zh-TW" altLang="en-US" dirty="0"/>
              <a:t>讓使用者可以使用冰箱上的螢幕，並</a:t>
            </a:r>
            <a:r>
              <a:rPr lang="zh-TW" altLang="en-US" dirty="0" smtClean="0"/>
              <a:t>透過</a:t>
            </a:r>
            <a:r>
              <a:rPr lang="zh-TW" altLang="en-US" dirty="0"/>
              <a:t>語音助理裝置開啟功能，連線對講機秀出大門訪客，或是與手機連線播放音樂</a:t>
            </a:r>
            <a:r>
              <a:rPr lang="zh-TW" altLang="en-US" dirty="0" smtClean="0"/>
              <a:t>，甚至</a:t>
            </a:r>
            <a:r>
              <a:rPr lang="zh-TW" altLang="en-US" dirty="0"/>
              <a:t>能幫你叫</a:t>
            </a:r>
            <a:r>
              <a:rPr lang="en-US" altLang="zh-TW" dirty="0" smtClean="0"/>
              <a:t>Uber</a:t>
            </a:r>
            <a:r>
              <a:rPr lang="zh-TW" altLang="en-US" dirty="0" smtClean="0"/>
              <a:t>專車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8-3-4  </a:t>
            </a:r>
            <a:r>
              <a:rPr lang="zh-TW" altLang="en-US" dirty="0" smtClean="0"/>
              <a:t>智慧家庭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666" y="4457492"/>
            <a:ext cx="3572997" cy="17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8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物聯網的應用對於醫療照護方式也帶來了改變，過去病人需在醫院才能接受</a:t>
            </a:r>
            <a:r>
              <a:rPr lang="zh-TW" altLang="en-US" dirty="0" smtClean="0"/>
              <a:t>治療</a:t>
            </a:r>
            <a:r>
              <a:rPr lang="zh-TW" altLang="en-US" dirty="0"/>
              <a:t>，現在不管病人在哪裡，都可以進行遠距醫療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遠</a:t>
            </a:r>
            <a:r>
              <a:rPr lang="zh-TW" altLang="en-US" dirty="0"/>
              <a:t>距醫療能利用先進的網路、</a:t>
            </a:r>
            <a:r>
              <a:rPr lang="zh-TW" altLang="en-US" dirty="0" smtClean="0"/>
              <a:t>通信</a:t>
            </a:r>
            <a:r>
              <a:rPr lang="zh-TW" altLang="en-US" dirty="0"/>
              <a:t>、電腦以及</a:t>
            </a:r>
            <a:r>
              <a:rPr lang="en-US" altLang="zh-TW" dirty="0" smtClean="0"/>
              <a:t>AI</a:t>
            </a:r>
            <a:r>
              <a:rPr lang="zh-TW" altLang="en-US" dirty="0" smtClean="0"/>
              <a:t>技術</a:t>
            </a:r>
            <a:r>
              <a:rPr lang="zh-TW" altLang="en-US" dirty="0"/>
              <a:t>，來提升醫療效率與醫療服務品質，減少工作中的差錯，使</a:t>
            </a:r>
            <a:r>
              <a:rPr lang="zh-TW" altLang="en-US" dirty="0" smtClean="0"/>
              <a:t>民眾</a:t>
            </a:r>
            <a:r>
              <a:rPr lang="zh-TW" altLang="en-US" dirty="0"/>
              <a:t>獲得更適當的治療及預防保健</a:t>
            </a:r>
            <a:r>
              <a:rPr lang="zh-TW" altLang="en-US" dirty="0" smtClean="0"/>
              <a:t>服務。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8-3-5  </a:t>
            </a:r>
            <a:r>
              <a:rPr lang="zh-TW" altLang="en-US" dirty="0" smtClean="0"/>
              <a:t>智慧醫療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807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2909"/>
            <a:ext cx="8229600" cy="412242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8-3-5  </a:t>
            </a:r>
            <a:r>
              <a:rPr lang="zh-TW" altLang="en-US" dirty="0"/>
              <a:t>智慧醫療</a:t>
            </a:r>
          </a:p>
        </p:txBody>
      </p:sp>
    </p:spTree>
    <p:extLst>
      <p:ext uri="{BB962C8B-B14F-4D97-AF65-F5344CB8AC3E}">
        <p14:creationId xmlns:p14="http://schemas.microsoft.com/office/powerpoint/2010/main" val="3271536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智慧農業基於物聯網技術，可透過各種無線感測器，採集農業生產現場的</a:t>
            </a:r>
            <a:r>
              <a:rPr lang="zh-TW" altLang="en-US" dirty="0" smtClean="0"/>
              <a:t>光照</a:t>
            </a:r>
            <a:r>
              <a:rPr lang="zh-TW" altLang="en-US" dirty="0"/>
              <a:t>、溫度、濕度等參數，進行遠程監控，並利用智慧系統進行定時、定量、定位</a:t>
            </a:r>
            <a:r>
              <a:rPr lang="zh-TW" altLang="en-US" dirty="0" smtClean="0"/>
              <a:t>雲計算</a:t>
            </a:r>
            <a:r>
              <a:rPr lang="zh-TW" altLang="en-US" dirty="0"/>
              <a:t>處理，及時遙控農業設備自動開啟或是關閉。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8-3-6  </a:t>
            </a:r>
            <a:r>
              <a:rPr lang="zh-TW" altLang="en-US" dirty="0" smtClean="0"/>
              <a:t>智慧農業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31498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農委會推動了「智慧農業</a:t>
            </a:r>
            <a:r>
              <a:rPr lang="en-US" altLang="zh-TW" dirty="0"/>
              <a:t>4.0</a:t>
            </a:r>
            <a:r>
              <a:rPr lang="zh-TW" altLang="en-US" dirty="0"/>
              <a:t>」計畫，希望能做到無人飛機穿梭於農田上空</a:t>
            </a:r>
            <a:r>
              <a:rPr lang="zh-TW" altLang="en-US" dirty="0" smtClean="0"/>
              <a:t>，一邊</a:t>
            </a:r>
            <a:r>
              <a:rPr lang="zh-TW" altLang="en-US" dirty="0"/>
              <a:t>監控作物生長狀況，一邊將資料傳送雲端，透過雲端運算，進行符合成本與</a:t>
            </a:r>
            <a:r>
              <a:rPr lang="zh-TW" altLang="en-US" dirty="0" smtClean="0"/>
              <a:t>對環境</a:t>
            </a:r>
            <a:r>
              <a:rPr lang="zh-TW" altLang="en-US" dirty="0"/>
              <a:t>傷害最少的農藥與化肥施用分析及對水資源做最有效的管理，而農民只要</a:t>
            </a:r>
            <a:r>
              <a:rPr lang="zh-TW" altLang="en-US" dirty="0" smtClean="0"/>
              <a:t>透過一</a:t>
            </a:r>
            <a:r>
              <a:rPr lang="zh-TW" altLang="en-US" dirty="0"/>
              <a:t>只手機或平板電腦連上雲端，即能輕鬆完成「巡田」</a:t>
            </a:r>
            <a:r>
              <a:rPr lang="zh-TW" altLang="en-US" dirty="0" smtClean="0"/>
              <a:t>任務，</a:t>
            </a:r>
            <a:r>
              <a:rPr lang="zh-TW" altLang="en-US" dirty="0"/>
              <a:t>創造安全</a:t>
            </a:r>
            <a:r>
              <a:rPr lang="zh-TW" altLang="en-US" dirty="0" smtClean="0"/>
              <a:t>又便利</a:t>
            </a:r>
            <a:r>
              <a:rPr lang="zh-TW" altLang="en-US" dirty="0"/>
              <a:t>的從農環境，促進農業永續發展。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8-3-6  </a:t>
            </a:r>
            <a:r>
              <a:rPr lang="zh-TW" altLang="en-US" dirty="0" smtClean="0"/>
              <a:t>智慧農業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6845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屏東</a:t>
            </a:r>
            <a:r>
              <a:rPr lang="zh-TW" altLang="en-US" dirty="0"/>
              <a:t>老埤</a:t>
            </a:r>
            <a:r>
              <a:rPr lang="zh-TW" altLang="en-US" dirty="0" smtClean="0"/>
              <a:t>農場引進</a:t>
            </a:r>
            <a:r>
              <a:rPr lang="zh-TW" altLang="en-US" dirty="0"/>
              <a:t>大數據與自動化等技術，從以色列引入自動化滴灌設備，透過系統控制灌溉</a:t>
            </a:r>
            <a:r>
              <a:rPr lang="zh-TW" altLang="en-US" dirty="0" smtClean="0"/>
              <a:t>及施肥</a:t>
            </a:r>
            <a:r>
              <a:rPr lang="zh-TW" altLang="en-US" dirty="0"/>
              <a:t>，從栽種茶苗、灌溉施肥、噴藥防治到採收，全部</a:t>
            </a:r>
            <a:r>
              <a:rPr lang="zh-TW" altLang="en-US" dirty="0" smtClean="0"/>
              <a:t>機械化。</a:t>
            </a:r>
            <a:endParaRPr lang="en-US" altLang="zh-TW" dirty="0" smtClean="0"/>
          </a:p>
          <a:p>
            <a:r>
              <a:rPr lang="zh-TW" altLang="en-US" dirty="0" smtClean="0"/>
              <a:t>透過</a:t>
            </a:r>
            <a:r>
              <a:rPr lang="zh-TW" altLang="en-US" dirty="0"/>
              <a:t>無人機空</a:t>
            </a:r>
            <a:r>
              <a:rPr lang="zh-TW" altLang="en-US" dirty="0" smtClean="0"/>
              <a:t>拍及</a:t>
            </a:r>
            <a:r>
              <a:rPr lang="zh-TW" altLang="en-US" dirty="0"/>
              <a:t>微型氣象站、土壤感測器等，蒐集大氣、土壤及植物生長數據，分析每個地塊</a:t>
            </a:r>
            <a:r>
              <a:rPr lang="zh-TW" altLang="en-US" dirty="0" smtClean="0"/>
              <a:t>最適</a:t>
            </a:r>
            <a:r>
              <a:rPr lang="zh-TW" altLang="en-US" dirty="0"/>
              <a:t>栽種條件，讓管理更加精準。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8-3-6  </a:t>
            </a:r>
            <a:r>
              <a:rPr lang="zh-TW" altLang="en-US" dirty="0" smtClean="0"/>
              <a:t>智慧農業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2799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012" y="2357158"/>
            <a:ext cx="6629975" cy="277392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8-3-6  </a:t>
            </a:r>
            <a:r>
              <a:rPr lang="zh-TW" altLang="en-US" dirty="0" smtClean="0"/>
              <a:t>智慧農業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5523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150" y="1481138"/>
            <a:ext cx="7595699" cy="4525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8-3-6  </a:t>
            </a:r>
            <a:r>
              <a:rPr lang="zh-TW" altLang="en-US" dirty="0"/>
              <a:t>智慧農業</a:t>
            </a:r>
          </a:p>
        </p:txBody>
      </p:sp>
    </p:spTree>
    <p:extLst>
      <p:ext uri="{BB962C8B-B14F-4D97-AF65-F5344CB8AC3E}">
        <p14:creationId xmlns:p14="http://schemas.microsoft.com/office/powerpoint/2010/main" val="16837355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altLang="zh-TW" sz="5400" dirty="0" smtClean="0">
                <a:solidFill>
                  <a:srgbClr val="FF0000"/>
                </a:solidFill>
              </a:rPr>
              <a:t>Demo:</a:t>
            </a:r>
          </a:p>
          <a:p>
            <a:r>
              <a:rPr lang="en-US" altLang="zh-TW" sz="5400" dirty="0">
                <a:solidFill>
                  <a:srgbClr val="FF0000"/>
                </a:solidFill>
              </a:rPr>
              <a:t> </a:t>
            </a:r>
            <a:r>
              <a:rPr lang="en-US" altLang="zh-TW" sz="5400" dirty="0" smtClean="0">
                <a:solidFill>
                  <a:srgbClr val="FF0000"/>
                </a:solidFill>
              </a:rPr>
              <a:t>  </a:t>
            </a:r>
            <a:r>
              <a:rPr lang="zh-TW" altLang="en-US" sz="5400" dirty="0" smtClean="0">
                <a:solidFill>
                  <a:srgbClr val="FF0000"/>
                </a:solidFill>
              </a:rPr>
              <a:t>二元分類 </a:t>
            </a:r>
            <a:r>
              <a:rPr lang="en-US" altLang="zh-TW" sz="5400" dirty="0" smtClean="0">
                <a:solidFill>
                  <a:srgbClr val="FF0000"/>
                </a:solidFill>
              </a:rPr>
              <a:t>– </a:t>
            </a:r>
          </a:p>
          <a:p>
            <a:r>
              <a:rPr lang="en-US" altLang="zh-TW" sz="5400" dirty="0">
                <a:solidFill>
                  <a:srgbClr val="FF0000"/>
                </a:solidFill>
              </a:rPr>
              <a:t> </a:t>
            </a:r>
            <a:r>
              <a:rPr lang="en-US" altLang="zh-TW" sz="5400" dirty="0" smtClean="0">
                <a:solidFill>
                  <a:srgbClr val="FF0000"/>
                </a:solidFill>
              </a:rPr>
              <a:t>      </a:t>
            </a:r>
            <a:r>
              <a:rPr lang="zh-TW" altLang="en-US" sz="5400" dirty="0" smtClean="0">
                <a:solidFill>
                  <a:srgbClr val="FF0000"/>
                </a:solidFill>
              </a:rPr>
              <a:t>雲端步頻紀錄儀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5325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大數據</a:t>
            </a:r>
            <a:r>
              <a:rPr lang="en-US" altLang="zh-TW" dirty="0"/>
              <a:t>(Big Data</a:t>
            </a:r>
            <a:r>
              <a:rPr lang="en-US" altLang="zh-TW" dirty="0" smtClean="0"/>
              <a:t>)</a:t>
            </a:r>
            <a:r>
              <a:rPr lang="zh-TW" altLang="en-US" dirty="0" smtClean="0"/>
              <a:t>又稱</a:t>
            </a:r>
            <a:r>
              <a:rPr lang="zh-TW" altLang="en-US" dirty="0" smtClean="0">
                <a:solidFill>
                  <a:srgbClr val="C00000"/>
                </a:solidFill>
              </a:rPr>
              <a:t>巨</a:t>
            </a:r>
            <a:r>
              <a:rPr lang="zh-TW" altLang="en-US" dirty="0">
                <a:solidFill>
                  <a:srgbClr val="C00000"/>
                </a:solidFill>
              </a:rPr>
              <a:t>量</a:t>
            </a:r>
            <a:r>
              <a:rPr lang="zh-TW" altLang="en-US" dirty="0" smtClean="0">
                <a:solidFill>
                  <a:srgbClr val="C00000"/>
                </a:solidFill>
              </a:rPr>
              <a:t>資料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rgbClr val="C00000"/>
                </a:solidFill>
              </a:rPr>
              <a:t>海量資料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意</a:t>
            </a:r>
            <a:r>
              <a:rPr lang="zh-TW" altLang="en-US" dirty="0"/>
              <a:t>指非常</a:t>
            </a:r>
            <a:r>
              <a:rPr lang="zh-TW" altLang="en-US" dirty="0" smtClean="0"/>
              <a:t>大量的</a:t>
            </a:r>
            <a:r>
              <a:rPr lang="zh-TW" altLang="en-US" dirty="0"/>
              <a:t>資料，這些資料具有大量、多樣、即時、不確定等特性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Big Data</a:t>
            </a:r>
            <a:r>
              <a:rPr lang="zh-TW" altLang="en-US" dirty="0" smtClean="0"/>
              <a:t>可</a:t>
            </a:r>
            <a:r>
              <a:rPr lang="zh-TW" altLang="en-US" dirty="0"/>
              <a:t>應用於</a:t>
            </a:r>
            <a:r>
              <a:rPr lang="zh-TW" altLang="en-US" dirty="0" smtClean="0"/>
              <a:t>各種領域</a:t>
            </a:r>
            <a:r>
              <a:rPr lang="zh-TW" altLang="en-US" dirty="0"/>
              <a:t>，將龐大資料量進行集合、分析與運算，便能從解讀出的數據資訊中，找出</a:t>
            </a:r>
            <a:r>
              <a:rPr lang="zh-TW" altLang="en-US" dirty="0" smtClean="0"/>
              <a:t>潛藏</a:t>
            </a:r>
            <a:r>
              <a:rPr lang="zh-TW" altLang="en-US" dirty="0"/>
              <a:t>的線索、趨勢，以及商機。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8-4  </a:t>
            </a:r>
            <a:r>
              <a:rPr lang="zh-TW" altLang="en-US" dirty="0" smtClean="0"/>
              <a:t>大數據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44900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辨識技術</a:t>
            </a:r>
          </a:p>
          <a:p>
            <a:r>
              <a:rPr lang="zh-TW" altLang="en-US" dirty="0"/>
              <a:t>辨識技術最常見的便是使用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技術</a:t>
            </a:r>
            <a:r>
              <a:rPr lang="zh-TW" altLang="en-US" dirty="0"/>
              <a:t>，將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標籤</a:t>
            </a:r>
            <a:r>
              <a:rPr lang="zh-TW" altLang="en-US" dirty="0"/>
              <a:t>嵌入物體中，便可讓</a:t>
            </a:r>
            <a:r>
              <a:rPr lang="zh-TW" altLang="en-US" dirty="0" smtClean="0"/>
              <a:t>裝置得知</a:t>
            </a:r>
            <a:r>
              <a:rPr lang="zh-TW" altLang="en-US" dirty="0"/>
              <a:t>身分或狀態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</p:spTree>
    <p:extLst>
      <p:ext uri="{BB962C8B-B14F-4D97-AF65-F5344CB8AC3E}">
        <p14:creationId xmlns:p14="http://schemas.microsoft.com/office/powerpoint/2010/main" val="2381469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大數據的定義從</a:t>
            </a:r>
            <a:r>
              <a:rPr lang="en-US" altLang="zh-TW" dirty="0"/>
              <a:t>3V</a:t>
            </a:r>
            <a:r>
              <a:rPr lang="zh-TW" altLang="en-US" dirty="0"/>
              <a:t>、</a:t>
            </a:r>
            <a:r>
              <a:rPr lang="en-US" altLang="zh-TW" dirty="0"/>
              <a:t>4V</a:t>
            </a:r>
            <a:r>
              <a:rPr lang="zh-TW" altLang="en-US" dirty="0"/>
              <a:t>到</a:t>
            </a:r>
            <a:r>
              <a:rPr lang="en-US" altLang="zh-TW" dirty="0"/>
              <a:t>5V</a:t>
            </a:r>
            <a:r>
              <a:rPr lang="zh-TW" altLang="en-US" dirty="0"/>
              <a:t>都</a:t>
            </a:r>
            <a:r>
              <a:rPr lang="zh-TW" altLang="en-US" dirty="0" smtClean="0"/>
              <a:t>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8-4  </a:t>
            </a:r>
            <a:r>
              <a:rPr lang="zh-TW" altLang="en-US" dirty="0" smtClean="0"/>
              <a:t>大數據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36193"/>
            <a:ext cx="4282338" cy="41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大數據的資料和傳統資料最大的不同是，資料來源多元、種類繁多，大多</a:t>
            </a:r>
            <a:r>
              <a:rPr lang="zh-TW" altLang="en-US" dirty="0" smtClean="0"/>
              <a:t>是非結構</a:t>
            </a:r>
            <a:r>
              <a:rPr lang="zh-TW" altLang="en-US" dirty="0"/>
              <a:t>化資料，而且更新速度非常快，導致資料量大增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大</a:t>
            </a:r>
            <a:r>
              <a:rPr lang="zh-TW" altLang="en-US" dirty="0"/>
              <a:t>數據必須藉由電腦對</a:t>
            </a:r>
            <a:r>
              <a:rPr lang="zh-TW" altLang="en-US" dirty="0" smtClean="0"/>
              <a:t>資料進行</a:t>
            </a:r>
            <a:r>
              <a:rPr lang="zh-TW" altLang="en-US" dirty="0"/>
              <a:t>統計、比對、解析才能得出客觀的結果。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8-4  </a:t>
            </a:r>
            <a:r>
              <a:rPr lang="zh-TW" altLang="en-US" dirty="0" smtClean="0"/>
              <a:t>大數據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68460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根據維基百科的定義，資料量的</a:t>
            </a:r>
            <a:r>
              <a:rPr lang="zh-TW" altLang="en-US" dirty="0" smtClean="0"/>
              <a:t>單位</a:t>
            </a:r>
            <a:r>
              <a:rPr lang="zh-TW" altLang="en-US" dirty="0"/>
              <a:t>可從</a:t>
            </a:r>
            <a:r>
              <a:rPr lang="en-US" altLang="zh-TW" dirty="0" smtClean="0"/>
              <a:t>TB</a:t>
            </a:r>
            <a:r>
              <a:rPr lang="zh-TW" altLang="en-US" dirty="0" smtClean="0"/>
              <a:t>到</a:t>
            </a:r>
            <a:r>
              <a:rPr lang="en-US" altLang="zh-TW" dirty="0" smtClean="0"/>
              <a:t>PB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EB</a:t>
            </a:r>
            <a:r>
              <a:rPr lang="zh-TW" altLang="en-US" dirty="0" smtClean="0"/>
              <a:t>，</a:t>
            </a:r>
            <a:r>
              <a:rPr lang="zh-TW" altLang="en-US" dirty="0"/>
              <a:t>甚至更大的單位，但到目前為止，還沒有一個標準來界定大數據</a:t>
            </a:r>
            <a:r>
              <a:rPr lang="zh-TW" altLang="en-US" dirty="0" smtClean="0"/>
              <a:t>的大小</a:t>
            </a:r>
            <a:r>
              <a:rPr lang="zh-TW" altLang="en-US" dirty="0"/>
              <a:t>，而其實資料量的大小，也不是大數據的重點，能夠從這些資料量取出有用</a:t>
            </a:r>
            <a:r>
              <a:rPr lang="zh-TW" altLang="en-US" dirty="0" smtClean="0"/>
              <a:t>的資訊</a:t>
            </a:r>
            <a:r>
              <a:rPr lang="zh-TW" altLang="en-US" dirty="0"/>
              <a:t>，才是大數據的「價值」。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8-4  </a:t>
            </a:r>
            <a:r>
              <a:rPr lang="zh-TW" altLang="en-US" dirty="0"/>
              <a:t>大數據</a:t>
            </a:r>
          </a:p>
        </p:txBody>
      </p:sp>
    </p:spTree>
    <p:extLst>
      <p:ext uri="{BB962C8B-B14F-4D97-AF65-F5344CB8AC3E}">
        <p14:creationId xmlns:p14="http://schemas.microsoft.com/office/powerpoint/2010/main" val="31827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8-5 </a:t>
            </a:r>
            <a:r>
              <a:rPr lang="zh-TW" altLang="en-US" dirty="0" smtClean="0"/>
              <a:t>大</a:t>
            </a:r>
            <a:r>
              <a:rPr lang="zh-TW" altLang="en-US" dirty="0"/>
              <a:t>數據的應用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solidFill>
            <a:schemeClr val="accent5"/>
          </a:solidFill>
        </p:spPr>
        <p:txBody>
          <a:bodyPr>
            <a:normAutofit fontScale="77500" lnSpcReduction="20000"/>
          </a:bodyPr>
          <a:lstStyle/>
          <a:p>
            <a:r>
              <a:rPr lang="en-US" altLang="zh-TW" cap="none" dirty="0" smtClean="0">
                <a:hlinkClick r:id="rId2" action="ppaction://hlinksldjump"/>
              </a:rPr>
              <a:t>8-5-1 </a:t>
            </a:r>
            <a:r>
              <a:rPr lang="en-US" altLang="zh-TW" cap="none" dirty="0" err="1" smtClean="0">
                <a:hlinkClick r:id="rId2" action="ppaction://hlinksldjump"/>
              </a:rPr>
              <a:t>AlphaGo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3" action="ppaction://hlinksldjump"/>
              </a:rPr>
              <a:t>8-5-2 Netflix</a:t>
            </a:r>
            <a:r>
              <a:rPr lang="zh-TW" altLang="en-US" cap="none" dirty="0" smtClean="0">
                <a:hlinkClick r:id="rId3" action="ppaction://hlinksldjump"/>
              </a:rPr>
              <a:t>影片推薦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4" action="ppaction://hlinksldjump"/>
              </a:rPr>
              <a:t>8-5-3 Uber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5" action="ppaction://hlinksldjump"/>
              </a:rPr>
              <a:t>8-5-4 Amazon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6" action="ppaction://hlinksldjump"/>
              </a:rPr>
              <a:t>8-5-5 Watson</a:t>
            </a:r>
            <a:endParaRPr lang="zh-TW" altLang="en-US" cap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40154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所</a:t>
            </a:r>
            <a:r>
              <a:rPr lang="zh-TW" altLang="en-US" dirty="0"/>
              <a:t>開發的</a:t>
            </a:r>
            <a:r>
              <a:rPr lang="en-US" altLang="zh-TW" dirty="0" err="1" smtClean="0"/>
              <a:t>AlphaGo</a:t>
            </a:r>
            <a:r>
              <a:rPr lang="zh-TW" altLang="en-US" dirty="0" smtClean="0"/>
              <a:t>人工智慧</a:t>
            </a:r>
            <a:r>
              <a:rPr lang="zh-TW" altLang="en-US" dirty="0"/>
              <a:t>電腦，在大數據的輔佐之下，透過深度</a:t>
            </a:r>
            <a:r>
              <a:rPr lang="zh-TW" altLang="en-US" dirty="0" smtClean="0"/>
              <a:t>學習與</a:t>
            </a:r>
            <a:r>
              <a:rPr lang="zh-TW" altLang="en-US" dirty="0"/>
              <a:t>強化</a:t>
            </a:r>
            <a:r>
              <a:rPr lang="zh-TW" altLang="en-US" dirty="0" smtClean="0"/>
              <a:t>學習，</a:t>
            </a:r>
            <a:r>
              <a:rPr lang="zh-TW" altLang="en-US" dirty="0"/>
              <a:t>從巨量資料中找到戰術</a:t>
            </a:r>
            <a:r>
              <a:rPr lang="zh-TW" altLang="en-US" dirty="0" smtClean="0"/>
              <a:t>規律。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8-5-1	</a:t>
            </a:r>
            <a:r>
              <a:rPr lang="en-US" altLang="zh-TW" dirty="0" err="1"/>
              <a:t>AlphaGo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368" y="2891828"/>
            <a:ext cx="6407593" cy="33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7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美國</a:t>
            </a:r>
            <a:r>
              <a:rPr lang="en-US" altLang="zh-TW" dirty="0" smtClean="0"/>
              <a:t>Netflix</a:t>
            </a:r>
            <a:r>
              <a:rPr lang="zh-TW" altLang="en-US" dirty="0" smtClean="0"/>
              <a:t>線</a:t>
            </a:r>
            <a:r>
              <a:rPr lang="zh-TW" altLang="en-US" dirty="0"/>
              <a:t>上影音服務</a:t>
            </a:r>
            <a:r>
              <a:rPr lang="zh-TW" altLang="en-US" dirty="0" smtClean="0"/>
              <a:t>公司根據</a:t>
            </a:r>
            <a:r>
              <a:rPr lang="zh-TW" altLang="en-US" dirty="0"/>
              <a:t>消費者長期的收視習慣、觀看</a:t>
            </a:r>
            <a:r>
              <a:rPr lang="zh-TW" altLang="en-US" dirty="0" smtClean="0"/>
              <a:t>影片紀錄</a:t>
            </a:r>
            <a:r>
              <a:rPr lang="zh-TW" altLang="en-US" dirty="0"/>
              <a:t>、評價等進行巨量資料分析，除了據此提供用戶個別的影片推薦名單，也能</a:t>
            </a:r>
            <a:r>
              <a:rPr lang="zh-TW" altLang="en-US" dirty="0" smtClean="0"/>
              <a:t>針對</a:t>
            </a:r>
            <a:r>
              <a:rPr lang="zh-TW" altLang="en-US" dirty="0"/>
              <a:t>不同觀眾推出他們更加喜歡的節目。</a:t>
            </a:r>
          </a:p>
          <a:p>
            <a:r>
              <a:rPr lang="en-US" altLang="zh-TW" dirty="0" smtClean="0"/>
              <a:t>Netflix</a:t>
            </a:r>
            <a:r>
              <a:rPr lang="zh-TW" altLang="en-US" dirty="0" smtClean="0"/>
              <a:t>高層</a:t>
            </a:r>
            <a:r>
              <a:rPr lang="zh-TW" altLang="en-US" dirty="0"/>
              <a:t>甚至依照預測結果，決定重金購買美國影集「紙牌屋」</a:t>
            </a:r>
            <a:r>
              <a:rPr lang="en-US" altLang="zh-TW" dirty="0"/>
              <a:t>(House </a:t>
            </a:r>
            <a:r>
              <a:rPr lang="en-US" altLang="zh-TW" dirty="0" smtClean="0"/>
              <a:t>of Cards)</a:t>
            </a:r>
            <a:r>
              <a:rPr lang="zh-TW" altLang="en-US" dirty="0" smtClean="0"/>
              <a:t>版權</a:t>
            </a:r>
            <a:r>
              <a:rPr lang="zh-TW" altLang="en-US" dirty="0"/>
              <a:t>，該影集果然成為網路上最熱門的美國影集。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8-5-2	Netflix</a:t>
            </a:r>
            <a:r>
              <a:rPr lang="zh-TW" altLang="en-US" dirty="0"/>
              <a:t>影片推薦</a:t>
            </a:r>
          </a:p>
        </p:txBody>
      </p:sp>
    </p:spTree>
    <p:extLst>
      <p:ext uri="{BB962C8B-B14F-4D97-AF65-F5344CB8AC3E}">
        <p14:creationId xmlns:p14="http://schemas.microsoft.com/office/powerpoint/2010/main" val="31744806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00" y="1481138"/>
            <a:ext cx="7956599" cy="4525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8-5-2	Netflix</a:t>
            </a:r>
            <a:r>
              <a:rPr lang="zh-TW" altLang="en-US" dirty="0"/>
              <a:t>影片推薦</a:t>
            </a:r>
          </a:p>
        </p:txBody>
      </p:sp>
    </p:spTree>
    <p:extLst>
      <p:ext uri="{BB962C8B-B14F-4D97-AF65-F5344CB8AC3E}">
        <p14:creationId xmlns:p14="http://schemas.microsoft.com/office/powerpoint/2010/main" val="33753946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根據統計，</a:t>
            </a:r>
            <a:r>
              <a:rPr lang="en-US" altLang="zh-TW" dirty="0"/>
              <a:t>UBER</a:t>
            </a:r>
            <a:r>
              <a:rPr lang="zh-TW" altLang="en-US" dirty="0"/>
              <a:t>已在</a:t>
            </a:r>
            <a:r>
              <a:rPr lang="en-US" altLang="zh-TW" dirty="0" smtClean="0"/>
              <a:t>600</a:t>
            </a:r>
            <a:r>
              <a:rPr lang="zh-TW" altLang="en-US" dirty="0" smtClean="0"/>
              <a:t>個</a:t>
            </a:r>
            <a:r>
              <a:rPr lang="zh-TW" altLang="en-US" dirty="0"/>
              <a:t>城市、</a:t>
            </a:r>
            <a:r>
              <a:rPr lang="en-US" altLang="zh-TW" dirty="0" smtClean="0"/>
              <a:t>78</a:t>
            </a:r>
            <a:r>
              <a:rPr lang="zh-TW" altLang="en-US" dirty="0" smtClean="0"/>
              <a:t>個</a:t>
            </a:r>
            <a:r>
              <a:rPr lang="zh-TW" altLang="en-US" dirty="0"/>
              <a:t>國家營運、全球</a:t>
            </a:r>
            <a:r>
              <a:rPr lang="en-US" altLang="zh-TW" dirty="0"/>
              <a:t>UBER</a:t>
            </a:r>
            <a:r>
              <a:rPr lang="zh-TW" altLang="en-US" dirty="0"/>
              <a:t>司機共累積</a:t>
            </a:r>
            <a:r>
              <a:rPr lang="zh-TW" altLang="en-US" dirty="0" smtClean="0"/>
              <a:t>了</a:t>
            </a:r>
            <a:r>
              <a:rPr lang="en-US" altLang="zh-TW" dirty="0" smtClean="0"/>
              <a:t>50</a:t>
            </a:r>
            <a:r>
              <a:rPr lang="zh-TW" altLang="en-US" dirty="0" smtClean="0"/>
              <a:t>億</a:t>
            </a:r>
            <a:r>
              <a:rPr lang="zh-TW" altLang="en-US" dirty="0"/>
              <a:t>趟旅程，每天產生</a:t>
            </a:r>
            <a:r>
              <a:rPr lang="en-US" altLang="zh-TW" dirty="0" smtClean="0"/>
              <a:t>1,500</a:t>
            </a:r>
            <a:r>
              <a:rPr lang="zh-TW" altLang="en-US" dirty="0" smtClean="0"/>
              <a:t>萬</a:t>
            </a:r>
            <a:r>
              <a:rPr lang="zh-TW" altLang="en-US" dirty="0"/>
              <a:t>筆交易數據，這些資訊堆積起了龐大巨量資料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/>
              <a:t>UBER</a:t>
            </a:r>
            <a:r>
              <a:rPr lang="zh-TW" altLang="en-US" dirty="0"/>
              <a:t>擁有了這些巨量資料後，也將數據資料公開給政府學術單位乃至於</a:t>
            </a:r>
            <a:r>
              <a:rPr lang="zh-TW" altLang="en-US" dirty="0" smtClean="0"/>
              <a:t>大眾</a:t>
            </a:r>
            <a:r>
              <a:rPr lang="zh-TW" altLang="en-US" dirty="0"/>
              <a:t>，推出了「</a:t>
            </a:r>
            <a:r>
              <a:rPr lang="en-US" altLang="zh-TW" dirty="0"/>
              <a:t>Uber Movement</a:t>
            </a:r>
            <a:r>
              <a:rPr lang="zh-TW" altLang="en-US" dirty="0"/>
              <a:t>」</a:t>
            </a:r>
            <a:r>
              <a:rPr lang="zh-TW" altLang="en-US" dirty="0" smtClean="0"/>
              <a:t>網站，</a:t>
            </a:r>
            <a:r>
              <a:rPr lang="zh-TW" altLang="en-US" dirty="0"/>
              <a:t>該網站彙整分析出不同區域在</a:t>
            </a:r>
            <a:r>
              <a:rPr lang="zh-TW" altLang="en-US" dirty="0" smtClean="0"/>
              <a:t>不同時段</a:t>
            </a:r>
            <a:r>
              <a:rPr lang="zh-TW" altLang="en-US" dirty="0"/>
              <a:t>的交通情況，希望能幫助政府解決交通問題，幫助大眾預估交通時間，讓</a:t>
            </a:r>
            <a:r>
              <a:rPr lang="zh-TW" altLang="en-US" dirty="0" smtClean="0"/>
              <a:t>城市的</a:t>
            </a:r>
            <a:r>
              <a:rPr lang="zh-TW" altLang="en-US" dirty="0"/>
              <a:t>交通資源與規畫可更有效率地分配。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8-5-3 UBER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51974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976" y="1561751"/>
            <a:ext cx="7242048" cy="436473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8-5-3 UBER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341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Amazon</a:t>
            </a:r>
            <a:r>
              <a:rPr lang="zh-TW" altLang="en-US" dirty="0" smtClean="0"/>
              <a:t>透過</a:t>
            </a:r>
            <a:r>
              <a:rPr lang="zh-TW" altLang="en-US" dirty="0"/>
              <a:t>大數據分析精準預測客戶</a:t>
            </a:r>
            <a:r>
              <a:rPr lang="zh-TW" altLang="en-US" dirty="0" smtClean="0"/>
              <a:t>的未來</a:t>
            </a:r>
            <a:r>
              <a:rPr lang="zh-TW" altLang="en-US" dirty="0"/>
              <a:t>需求，追蹤消費者在網站以及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上的一切</a:t>
            </a:r>
            <a:r>
              <a:rPr lang="zh-TW" altLang="en-US" dirty="0"/>
              <a:t>行為，以蒐集最多的資訊，因此更</a:t>
            </a:r>
            <a:r>
              <a:rPr lang="zh-TW" altLang="en-US" dirty="0" smtClean="0"/>
              <a:t>了解該</a:t>
            </a:r>
            <a:r>
              <a:rPr lang="zh-TW" altLang="en-US" dirty="0"/>
              <a:t>客戶偏好的產品，並可對照其線上消費</a:t>
            </a:r>
            <a:r>
              <a:rPr lang="zh-TW" altLang="en-US" dirty="0" smtClean="0"/>
              <a:t>紀錄</a:t>
            </a:r>
            <a:r>
              <a:rPr lang="zh-TW" altLang="en-US" dirty="0"/>
              <a:t>和瀏覽紀錄，發送相對的行銷訊息及客</a:t>
            </a:r>
            <a:r>
              <a:rPr lang="zh-TW" altLang="en-US" dirty="0" smtClean="0"/>
              <a:t>製化</a:t>
            </a:r>
            <a:r>
              <a:rPr lang="zh-TW" altLang="en-US" dirty="0"/>
              <a:t>的促銷活動。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89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8-5-4	Amazon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2094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rgbClr val="C00000"/>
                </a:solidFill>
              </a:rPr>
              <a:t>感測器</a:t>
            </a:r>
          </a:p>
          <a:p>
            <a:r>
              <a:rPr lang="zh-TW" altLang="en-US" dirty="0"/>
              <a:t>感測器能夠探測、感受外界的反應，並轉化成可量化的訊號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感</a:t>
            </a:r>
            <a:r>
              <a:rPr lang="zh-TW" altLang="en-US" dirty="0"/>
              <a:t>測器的應用</a:t>
            </a:r>
            <a:r>
              <a:rPr lang="zh-TW" altLang="en-US" dirty="0" smtClean="0"/>
              <a:t>範圍</a:t>
            </a:r>
            <a:r>
              <a:rPr lang="zh-TW" altLang="en-US" dirty="0"/>
              <a:t>非常廣泛，一般可分成家庭、商務、汽車、軍事、工業、</a:t>
            </a:r>
            <a:r>
              <a:rPr lang="zh-TW" altLang="en-US" dirty="0" smtClean="0"/>
              <a:t>醫療</a:t>
            </a:r>
            <a:r>
              <a:rPr lang="zh-TW" altLang="en-US" dirty="0"/>
              <a:t>等，而在穿戴式裝置上的應用更是普及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8-1-2	</a:t>
            </a:r>
            <a:r>
              <a:rPr lang="zh-TW" altLang="en-US" dirty="0"/>
              <a:t>感知層技術</a:t>
            </a:r>
          </a:p>
        </p:txBody>
      </p:sp>
    </p:spTree>
    <p:extLst>
      <p:ext uri="{BB962C8B-B14F-4D97-AF65-F5344CB8AC3E}">
        <p14:creationId xmlns:p14="http://schemas.microsoft.com/office/powerpoint/2010/main" val="11189224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人工智慧</a:t>
            </a:r>
            <a:r>
              <a:rPr lang="en-US" altLang="zh-TW" dirty="0"/>
              <a:t>Watson Health</a:t>
            </a:r>
            <a:r>
              <a:rPr lang="zh-TW" altLang="en-US" dirty="0"/>
              <a:t>，透過</a:t>
            </a:r>
            <a:r>
              <a:rPr lang="zh-TW" altLang="en-US" dirty="0" smtClean="0"/>
              <a:t>大數據</a:t>
            </a:r>
            <a:r>
              <a:rPr lang="zh-TW" altLang="en-US" dirty="0"/>
              <a:t>資料庫統整，客製化病患療程服務，</a:t>
            </a:r>
            <a:r>
              <a:rPr lang="zh-TW" altLang="en-US" dirty="0" smtClean="0"/>
              <a:t>提供</a:t>
            </a:r>
            <a:r>
              <a:rPr lang="zh-TW" altLang="en-US" dirty="0"/>
              <a:t>療程建議，對特定病人和特定病情來說</a:t>
            </a:r>
            <a:r>
              <a:rPr lang="zh-TW" altLang="en-US" dirty="0" smtClean="0"/>
              <a:t>，哪</a:t>
            </a:r>
            <a:r>
              <a:rPr lang="zh-TW" altLang="en-US" dirty="0"/>
              <a:t>些會是較好的治療方式。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8-5-5	Watson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40" y="3645024"/>
            <a:ext cx="7506449" cy="21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43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8-6 </a:t>
            </a:r>
            <a:r>
              <a:rPr lang="zh-TW" altLang="en-US" dirty="0" smtClean="0"/>
              <a:t>大</a:t>
            </a:r>
            <a:r>
              <a:rPr lang="zh-TW" altLang="en-US" dirty="0"/>
              <a:t>數據分析工具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altLang="zh-TW" cap="none" dirty="0" smtClean="0">
                <a:hlinkClick r:id="rId2" action="ppaction://hlinksldjump"/>
              </a:rPr>
              <a:t>8-6-1 Apache Spark</a:t>
            </a:r>
            <a:endParaRPr lang="en-US" altLang="zh-TW" cap="none" dirty="0" smtClean="0"/>
          </a:p>
          <a:p>
            <a:r>
              <a:rPr lang="en-US" altLang="zh-TW" cap="none" dirty="0" smtClean="0">
                <a:hlinkClick r:id="rId3" action="ppaction://hlinksldjump"/>
              </a:rPr>
              <a:t>8-6-2 Apache Hadoop</a:t>
            </a:r>
            <a:endParaRPr lang="en-US" altLang="zh-TW" cap="none" dirty="0" smtClean="0"/>
          </a:p>
          <a:p>
            <a:r>
              <a:rPr lang="en-US" altLang="zh-TW" dirty="0" smtClean="0">
                <a:hlinkClick r:id="rId4" action="ppaction://hlinksldjump"/>
              </a:rPr>
              <a:t>8-6-3 </a:t>
            </a:r>
            <a:r>
              <a:rPr lang="zh-TW" altLang="en-US" dirty="0" smtClean="0">
                <a:hlinkClick r:id="rId4" action="ppaction://hlinksldjump"/>
              </a:rPr>
              <a:t>大</a:t>
            </a:r>
            <a:r>
              <a:rPr lang="zh-TW" altLang="en-US" dirty="0">
                <a:hlinkClick r:id="rId4" action="ppaction://hlinksldjump"/>
              </a:rPr>
              <a:t>數據資料視覺化工具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CA9AAA-1953-43EB-90FF-BF9B5683F462}" type="slidenum">
              <a:rPr lang="en-US" altLang="zh-TW" smtClean="0"/>
              <a:pPr>
                <a:defRPr/>
              </a:pPr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43794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Apache </a:t>
            </a:r>
            <a:r>
              <a:rPr lang="en-US" altLang="zh-TW" dirty="0" smtClean="0"/>
              <a:t>Spark</a:t>
            </a:r>
            <a:r>
              <a:rPr lang="zh-TW" altLang="en-US" dirty="0" smtClean="0"/>
              <a:t>是</a:t>
            </a:r>
            <a:r>
              <a:rPr lang="zh-TW" altLang="en-US" dirty="0"/>
              <a:t>一種開放原始碼處理架構，可執行大規模資料分析的</a:t>
            </a:r>
            <a:r>
              <a:rPr lang="zh-TW" altLang="en-US" dirty="0" smtClean="0"/>
              <a:t>應用程式</a:t>
            </a:r>
            <a:r>
              <a:rPr lang="zh-TW" altLang="en-US" dirty="0"/>
              <a:t>。利用記憶體內計算引擎建立而成，最著名的特色是能對巨量資料展現高度的</a:t>
            </a:r>
            <a:r>
              <a:rPr lang="zh-TW" altLang="en-US" dirty="0" smtClean="0"/>
              <a:t>查詢</a:t>
            </a:r>
            <a:r>
              <a:rPr lang="zh-TW" altLang="en-US" dirty="0"/>
              <a:t>效能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其</a:t>
            </a:r>
            <a:r>
              <a:rPr lang="zh-TW" altLang="en-US" dirty="0"/>
              <a:t>運用平行資料處理架構，可視需要來將資料永久保存在記憶體內和</a:t>
            </a:r>
            <a:r>
              <a:rPr lang="zh-TW" altLang="en-US" dirty="0" smtClean="0"/>
              <a:t>磁碟中</a:t>
            </a:r>
            <a:r>
              <a:rPr lang="zh-TW" altLang="en-US" dirty="0"/>
              <a:t>，能在資料尚未寫入硬碟時，就在記憶體內進行分析運算。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8-6-1	Apache Spark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58888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Spark</a:t>
            </a:r>
            <a:r>
              <a:rPr lang="zh-TW" altLang="en-US" dirty="0" smtClean="0"/>
              <a:t>是</a:t>
            </a:r>
            <a:r>
              <a:rPr lang="zh-TW" altLang="en-US" dirty="0"/>
              <a:t>以</a:t>
            </a:r>
            <a:r>
              <a:rPr lang="en-US" altLang="zh-TW" dirty="0" smtClean="0"/>
              <a:t>Scala</a:t>
            </a:r>
            <a:r>
              <a:rPr lang="zh-TW" altLang="en-US" dirty="0" smtClean="0"/>
              <a:t>程式</a:t>
            </a:r>
            <a:r>
              <a:rPr lang="zh-TW" altLang="en-US" dirty="0"/>
              <a:t>語言撰寫而成，支援多種程式語言所撰寫的相關</a:t>
            </a:r>
            <a:r>
              <a:rPr lang="zh-TW" altLang="en-US" dirty="0" smtClean="0"/>
              <a:t>應用程式</a:t>
            </a:r>
            <a:r>
              <a:rPr lang="zh-TW" altLang="en-US" dirty="0"/>
              <a:t>， 如：</a:t>
            </a:r>
            <a:r>
              <a:rPr lang="en-US" altLang="zh-TW" dirty="0"/>
              <a:t>Java</a:t>
            </a:r>
            <a:r>
              <a:rPr lang="zh-TW" altLang="en-US" dirty="0"/>
              <a:t>、</a:t>
            </a:r>
            <a:r>
              <a:rPr lang="en-US" altLang="zh-TW" dirty="0"/>
              <a:t>Python</a:t>
            </a:r>
            <a:r>
              <a:rPr lang="zh-TW" altLang="en-US" dirty="0"/>
              <a:t>、</a:t>
            </a:r>
            <a:r>
              <a:rPr lang="en-US" altLang="zh-TW" dirty="0"/>
              <a:t>R</a:t>
            </a:r>
            <a:r>
              <a:rPr lang="zh-TW" altLang="en-US" dirty="0"/>
              <a:t>、</a:t>
            </a:r>
            <a:r>
              <a:rPr lang="en-US" altLang="zh-TW" dirty="0" err="1" smtClean="0"/>
              <a:t>Clojure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資料排序基準競賽</a:t>
            </a:r>
            <a:r>
              <a:rPr lang="en-US" altLang="zh-TW" dirty="0"/>
              <a:t>(Sort </a:t>
            </a:r>
            <a:r>
              <a:rPr lang="en-US" altLang="zh-TW" dirty="0" smtClean="0"/>
              <a:t>Benchmark Competition)</a:t>
            </a:r>
            <a:r>
              <a:rPr lang="zh-TW" altLang="en-US" dirty="0" smtClean="0"/>
              <a:t>中</a:t>
            </a:r>
            <a:r>
              <a:rPr lang="zh-TW" altLang="en-US" dirty="0"/>
              <a:t>，</a:t>
            </a:r>
            <a:r>
              <a:rPr lang="en-US" altLang="zh-TW" dirty="0" smtClean="0"/>
              <a:t>Spark</a:t>
            </a:r>
            <a:r>
              <a:rPr lang="zh-TW" altLang="en-US" dirty="0" smtClean="0"/>
              <a:t>用</a:t>
            </a:r>
            <a:r>
              <a:rPr lang="en-US" altLang="zh-TW" dirty="0" smtClean="0"/>
              <a:t>23</a:t>
            </a:r>
            <a:r>
              <a:rPr lang="zh-TW" altLang="en-US" dirty="0" smtClean="0"/>
              <a:t>分鐘</a:t>
            </a:r>
            <a:r>
              <a:rPr lang="zh-TW" altLang="en-US" dirty="0"/>
              <a:t>完成</a:t>
            </a:r>
            <a:r>
              <a:rPr lang="en-US" altLang="zh-TW" dirty="0"/>
              <a:t>100TB </a:t>
            </a:r>
            <a:r>
              <a:rPr lang="zh-TW" altLang="en-US" dirty="0"/>
              <a:t>的資料排序。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8-6-1	Apache Spark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362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84" y="1552607"/>
            <a:ext cx="7571232" cy="438302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8-6-1	Apache Spark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58910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Apache </a:t>
            </a:r>
            <a:r>
              <a:rPr lang="en-US" altLang="zh-TW" dirty="0" smtClean="0"/>
              <a:t>Hadoop</a:t>
            </a:r>
            <a:r>
              <a:rPr lang="zh-TW" altLang="en-US" dirty="0" smtClean="0"/>
              <a:t>是</a:t>
            </a:r>
            <a:r>
              <a:rPr lang="zh-TW" altLang="en-US" dirty="0"/>
              <a:t>一個開放原始碼軟體，能夠讓用戶輕鬆架構和使用的分布</a:t>
            </a:r>
            <a:r>
              <a:rPr lang="zh-TW" altLang="en-US" dirty="0" smtClean="0"/>
              <a:t>式計算平台。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可以輕鬆地在</a:t>
            </a:r>
            <a:r>
              <a:rPr lang="en-US" altLang="zh-TW" dirty="0" smtClean="0"/>
              <a:t>Hadoop</a:t>
            </a:r>
            <a:r>
              <a:rPr lang="zh-TW" altLang="en-US" dirty="0" smtClean="0"/>
              <a:t>上</a:t>
            </a:r>
            <a:r>
              <a:rPr lang="zh-TW" altLang="en-US" dirty="0"/>
              <a:t>開發和執行處理巨量數據的</a:t>
            </a:r>
            <a:r>
              <a:rPr lang="zh-TW" altLang="en-US" dirty="0" smtClean="0"/>
              <a:t>應用程式。</a:t>
            </a:r>
            <a:endParaRPr lang="en-US" altLang="zh-TW" dirty="0" smtClean="0"/>
          </a:p>
          <a:p>
            <a:r>
              <a:rPr lang="zh-TW" altLang="en-US" dirty="0" smtClean="0"/>
              <a:t>具有</a:t>
            </a:r>
            <a:r>
              <a:rPr lang="zh-TW" altLang="en-US" dirty="0"/>
              <a:t>可靠性、擴展性、高效性及高容錯性等優點。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8-6-2	Apache Hadoop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3740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Hadoop</a:t>
            </a:r>
            <a:r>
              <a:rPr lang="zh-TW" altLang="en-US" dirty="0" smtClean="0"/>
              <a:t>不</a:t>
            </a:r>
            <a:r>
              <a:rPr lang="zh-TW" altLang="en-US" dirty="0"/>
              <a:t>使用單一大型電腦來處理和存放資料，而是將商用硬體結合成叢集</a:t>
            </a:r>
            <a:r>
              <a:rPr lang="zh-TW" altLang="en-US" dirty="0" smtClean="0"/>
              <a:t>，以</a:t>
            </a:r>
            <a:r>
              <a:rPr lang="zh-TW" altLang="en-US" dirty="0"/>
              <a:t>平行方式分析大量資料集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Hadoop</a:t>
            </a:r>
            <a:r>
              <a:rPr lang="zh-TW" altLang="en-US" dirty="0" smtClean="0"/>
              <a:t>主要</a:t>
            </a:r>
            <a:r>
              <a:rPr lang="zh-TW" altLang="en-US" dirty="0"/>
              <a:t>核心是使用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開發</a:t>
            </a:r>
            <a:r>
              <a:rPr lang="zh-TW" altLang="en-US" dirty="0"/>
              <a:t>，使用者端則</a:t>
            </a:r>
            <a:r>
              <a:rPr lang="zh-TW" altLang="en-US" dirty="0" smtClean="0"/>
              <a:t>提供</a:t>
            </a:r>
            <a:r>
              <a:rPr lang="en-US" altLang="zh-TW" dirty="0" smtClean="0"/>
              <a:t>C</a:t>
            </a:r>
            <a:r>
              <a:rPr lang="en-US" altLang="zh-TW" dirty="0"/>
              <a:t>++</a:t>
            </a:r>
            <a:r>
              <a:rPr lang="zh-TW" altLang="en-US" dirty="0"/>
              <a:t>、</a:t>
            </a:r>
            <a:r>
              <a:rPr lang="en-US" altLang="zh-TW" dirty="0"/>
              <a:t>Java</a:t>
            </a:r>
            <a:r>
              <a:rPr lang="zh-TW" altLang="en-US" dirty="0"/>
              <a:t>、</a:t>
            </a:r>
            <a:r>
              <a:rPr lang="en-US" altLang="zh-TW" dirty="0"/>
              <a:t>Shell</a:t>
            </a:r>
            <a:r>
              <a:rPr lang="zh-TW" altLang="en-US" dirty="0"/>
              <a:t>、</a:t>
            </a:r>
            <a:r>
              <a:rPr lang="en-US" altLang="zh-TW" dirty="0"/>
              <a:t>Command</a:t>
            </a:r>
            <a:r>
              <a:rPr lang="zh-TW" altLang="en-US" dirty="0"/>
              <a:t>等程式開發介面，可在</a:t>
            </a:r>
            <a:r>
              <a:rPr lang="en-US" altLang="zh-TW" dirty="0"/>
              <a:t>Linux</a:t>
            </a:r>
            <a:r>
              <a:rPr lang="zh-TW" altLang="en-US" dirty="0"/>
              <a:t>、</a:t>
            </a:r>
            <a:r>
              <a:rPr lang="en-US" altLang="zh-TW" dirty="0"/>
              <a:t>Mac OS X</a:t>
            </a:r>
            <a:r>
              <a:rPr lang="zh-TW" altLang="en-US" dirty="0"/>
              <a:t>、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Solaris</a:t>
            </a:r>
            <a:r>
              <a:rPr lang="zh-TW" altLang="en-US" dirty="0" smtClean="0"/>
              <a:t>等</a:t>
            </a:r>
            <a:r>
              <a:rPr lang="zh-TW" altLang="en-US" dirty="0"/>
              <a:t>作業系統平台執行。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8-6-2	Apache Hadoop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07386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IBM</a:t>
            </a:r>
            <a:r>
              <a:rPr lang="zh-TW" altLang="en-US" dirty="0"/>
              <a:t>、</a:t>
            </a:r>
            <a:r>
              <a:rPr lang="en-US" altLang="zh-TW" dirty="0"/>
              <a:t>Adobe</a:t>
            </a:r>
            <a:r>
              <a:rPr lang="zh-TW" altLang="en-US" dirty="0"/>
              <a:t>、</a:t>
            </a:r>
            <a:r>
              <a:rPr lang="en-US" altLang="zh-TW" dirty="0"/>
              <a:t>eBay</a:t>
            </a:r>
            <a:r>
              <a:rPr lang="zh-TW" altLang="en-US" dirty="0"/>
              <a:t>、</a:t>
            </a:r>
            <a:r>
              <a:rPr lang="en-US" altLang="zh-TW" dirty="0"/>
              <a:t>Amazon</a:t>
            </a:r>
            <a:r>
              <a:rPr lang="zh-TW" altLang="en-US" dirty="0"/>
              <a:t>、</a:t>
            </a:r>
            <a:r>
              <a:rPr lang="en-US" altLang="zh-TW" dirty="0"/>
              <a:t>AOL</a:t>
            </a:r>
            <a:r>
              <a:rPr lang="zh-TW" altLang="en-US" dirty="0"/>
              <a:t>、</a:t>
            </a:r>
            <a:r>
              <a:rPr lang="en-US" altLang="zh-TW" dirty="0"/>
              <a:t>Facebook</a:t>
            </a:r>
            <a:r>
              <a:rPr lang="zh-TW" altLang="en-US" dirty="0"/>
              <a:t>、</a:t>
            </a:r>
            <a:r>
              <a:rPr lang="en-US" altLang="zh-TW" dirty="0"/>
              <a:t>Yahoo</a:t>
            </a:r>
            <a:r>
              <a:rPr lang="zh-TW" altLang="en-US" dirty="0"/>
              <a:t>、</a:t>
            </a:r>
            <a:r>
              <a:rPr lang="en-US" altLang="zh-TW" dirty="0"/>
              <a:t>Twitter</a:t>
            </a:r>
            <a:r>
              <a:rPr lang="zh-TW" altLang="en-US" dirty="0"/>
              <a:t>、</a:t>
            </a:r>
            <a:r>
              <a:rPr lang="zh-TW" altLang="en-US" dirty="0" smtClean="0"/>
              <a:t>紐約時報</a:t>
            </a:r>
            <a:r>
              <a:rPr lang="zh-TW" altLang="en-US" dirty="0"/>
              <a:t>、中華電信等企業，皆採用</a:t>
            </a:r>
            <a:r>
              <a:rPr lang="en-US" altLang="zh-TW" dirty="0" smtClean="0"/>
              <a:t>Hadoop</a:t>
            </a:r>
            <a:r>
              <a:rPr lang="zh-TW" altLang="en-US" dirty="0" smtClean="0"/>
              <a:t>運算</a:t>
            </a:r>
            <a:r>
              <a:rPr lang="zh-TW" altLang="en-US" dirty="0"/>
              <a:t>平台。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8-6-2	Apache Hadoop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385" y="3429000"/>
            <a:ext cx="4157360" cy="26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49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大數據資料蒐集與分析技術進步，要如何快速處理與分析大量資料，產生</a:t>
            </a:r>
            <a:r>
              <a:rPr lang="zh-TW" altLang="en-US" dirty="0" smtClean="0"/>
              <a:t>簡單易懂</a:t>
            </a:r>
            <a:r>
              <a:rPr lang="zh-TW" altLang="en-US" dirty="0"/>
              <a:t>的圖表結果，讓</a:t>
            </a:r>
            <a:r>
              <a:rPr lang="zh-TW" altLang="en-US" dirty="0">
                <a:solidFill>
                  <a:srgbClr val="C00000"/>
                </a:solidFill>
              </a:rPr>
              <a:t>資料視覺化</a:t>
            </a:r>
            <a:r>
              <a:rPr lang="en-US" altLang="zh-TW" dirty="0"/>
              <a:t>(Data Visualization)</a:t>
            </a:r>
            <a:r>
              <a:rPr lang="zh-TW" altLang="en-US" dirty="0"/>
              <a:t>，而能廣泛應用至各個領域</a:t>
            </a:r>
            <a:r>
              <a:rPr lang="zh-TW" altLang="en-US" dirty="0" smtClean="0"/>
              <a:t>，已</a:t>
            </a:r>
            <a:r>
              <a:rPr lang="zh-TW" altLang="en-US" dirty="0"/>
              <a:t>是目前大家所重視的一環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資料</a:t>
            </a:r>
            <a:r>
              <a:rPr lang="zh-TW" altLang="en-US" dirty="0"/>
              <a:t>視覺化是指運用特殊的運算模式、演算法將</a:t>
            </a:r>
            <a:r>
              <a:rPr lang="zh-TW" altLang="en-US" dirty="0" smtClean="0"/>
              <a:t>各種數據</a:t>
            </a:r>
            <a:r>
              <a:rPr lang="zh-TW" altLang="en-US" dirty="0"/>
              <a:t>、文字、資料轉換為各種圖表、影像，成為易於吸收，容易讓人理解的內容。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</p:spTree>
    <p:extLst>
      <p:ext uri="{BB962C8B-B14F-4D97-AF65-F5344CB8AC3E}">
        <p14:creationId xmlns:p14="http://schemas.microsoft.com/office/powerpoint/2010/main" val="209959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>
                <a:solidFill>
                  <a:srgbClr val="C00000"/>
                </a:solidFill>
              </a:rPr>
              <a:t>Power BI</a:t>
            </a:r>
          </a:p>
          <a:p>
            <a:r>
              <a:rPr lang="en-US" altLang="zh-TW" dirty="0"/>
              <a:t>Power </a:t>
            </a:r>
            <a:r>
              <a:rPr lang="en-US" altLang="zh-TW" dirty="0" smtClean="0"/>
              <a:t>BI</a:t>
            </a:r>
            <a:r>
              <a:rPr lang="zh-TW" altLang="en-US" dirty="0" smtClean="0"/>
              <a:t>是</a:t>
            </a:r>
            <a:r>
              <a:rPr lang="en-US" altLang="zh-TW" dirty="0" smtClean="0"/>
              <a:t>Microsoft</a:t>
            </a:r>
            <a:r>
              <a:rPr lang="zh-TW" altLang="en-US" dirty="0" smtClean="0"/>
              <a:t>推出</a:t>
            </a:r>
            <a:r>
              <a:rPr lang="zh-TW" altLang="en-US" dirty="0"/>
              <a:t>的可視化數據商務分析工具套件，可用來</a:t>
            </a:r>
            <a:r>
              <a:rPr lang="zh-TW" altLang="en-US" dirty="0" smtClean="0"/>
              <a:t>分析</a:t>
            </a:r>
            <a:r>
              <a:rPr lang="zh-TW" altLang="en-US" dirty="0"/>
              <a:t>資料及共用深入資訊，將複雜的靜態數據資料製作成動態的圖表。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CD4427-8D38-46CA-B650-575D0F04676B}" type="slidenum">
              <a:rPr lang="en-US" altLang="zh-TW" smtClean="0"/>
              <a:pPr>
                <a:defRPr/>
              </a:pPr>
              <a:t>99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8-6-3 </a:t>
            </a:r>
            <a:r>
              <a:rPr lang="zh-TW" altLang="en-US" dirty="0"/>
              <a:t>大數據資料視覺化工具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755" y="4056836"/>
            <a:ext cx="3692819" cy="21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365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1143</TotalTime>
  <Words>4427</Words>
  <Application>Microsoft Office PowerPoint</Application>
  <PresentationFormat>如螢幕大小 (4:3)</PresentationFormat>
  <Paragraphs>349</Paragraphs>
  <Slides>104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104</vt:i4>
      </vt:variant>
    </vt:vector>
  </HeadingPairs>
  <TitlesOfParts>
    <vt:vector size="105" baseType="lpstr">
      <vt:lpstr>匯合</vt:lpstr>
      <vt:lpstr> 物聯網與大數據</vt:lpstr>
      <vt:lpstr>8-1 物聯網的架構</vt:lpstr>
      <vt:lpstr>8-1-1 認識物聯網</vt:lpstr>
      <vt:lpstr>8-1-1 認識物聯網</vt:lpstr>
      <vt:lpstr>8-1-1 認識物聯網</vt:lpstr>
      <vt:lpstr>8-1-1 認識物聯網</vt:lpstr>
      <vt:lpstr>8-1-2 感知層技術</vt:lpstr>
      <vt:lpstr>8-1-2 感知層技術</vt:lpstr>
      <vt:lpstr>8-1-2 感知層技術</vt:lpstr>
      <vt:lpstr>PowerPoint 簡報</vt:lpstr>
      <vt:lpstr>PowerPoint 簡報</vt:lpstr>
      <vt:lpstr>8-1-2 感知層技術</vt:lpstr>
      <vt:lpstr>PowerPoint 簡報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8-1-2 感知層技術</vt:lpstr>
      <vt:lpstr>8-1-3 網路層技術</vt:lpstr>
      <vt:lpstr>8-1-3 網路層技術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8-1-4 應用層技術</vt:lpstr>
      <vt:lpstr>8-1-4 應用層技術</vt:lpstr>
      <vt:lpstr>8-1-4 應用層技術</vt:lpstr>
      <vt:lpstr>8-1-4 應用層技術</vt:lpstr>
      <vt:lpstr>8-1-4 應用層技術</vt:lpstr>
      <vt:lpstr>8-1-4 應用層技術</vt:lpstr>
      <vt:lpstr>8-1-4 應用層技術</vt:lpstr>
      <vt:lpstr>8-2 智慧物聯網</vt:lpstr>
      <vt:lpstr>8-2 智慧物聯網</vt:lpstr>
      <vt:lpstr>8-2 智慧物聯網</vt:lpstr>
      <vt:lpstr>8-3 物聯網的應用</vt:lpstr>
      <vt:lpstr>8-3-1 工業4.0</vt:lpstr>
      <vt:lpstr>8-3-1 工業4.0</vt:lpstr>
      <vt:lpstr>8-3-1 工業4.0</vt:lpstr>
      <vt:lpstr>8-3-1 工業4.0</vt:lpstr>
      <vt:lpstr>8-3-2 智慧交通與車聯網</vt:lpstr>
      <vt:lpstr>8-3-2 智慧交通與車聯網</vt:lpstr>
      <vt:lpstr>8-3-2 智慧交通與車聯網</vt:lpstr>
      <vt:lpstr>8-3-2 智慧交通與車聯網</vt:lpstr>
      <vt:lpstr>8-3-2 智慧交通與車聯網</vt:lpstr>
      <vt:lpstr>8-3-2 智慧交通與車聯網</vt:lpstr>
      <vt:lpstr>8-3-2 智慧交通與車聯網</vt:lpstr>
      <vt:lpstr>8-3-2 智慧交通與車聯網</vt:lpstr>
      <vt:lpstr>8-3-3 智慧電表</vt:lpstr>
      <vt:lpstr>8-3-3 智慧電表</vt:lpstr>
      <vt:lpstr>8-3-3 智慧電表</vt:lpstr>
      <vt:lpstr>8-3-4  智慧家庭</vt:lpstr>
      <vt:lpstr>8-3-4  智慧家庭</vt:lpstr>
      <vt:lpstr>8-3-4  智慧家庭</vt:lpstr>
      <vt:lpstr>8-3-4  智慧家庭</vt:lpstr>
      <vt:lpstr>8-3-5  智慧醫療</vt:lpstr>
      <vt:lpstr>8-3-5  智慧醫療</vt:lpstr>
      <vt:lpstr>8-3-6  智慧農業</vt:lpstr>
      <vt:lpstr>8-3-6  智慧農業</vt:lpstr>
      <vt:lpstr>8-3-6  智慧農業</vt:lpstr>
      <vt:lpstr>8-3-6  智慧農業</vt:lpstr>
      <vt:lpstr>8-3-6  智慧農業</vt:lpstr>
      <vt:lpstr>PowerPoint 簡報</vt:lpstr>
      <vt:lpstr>8-4  大數據</vt:lpstr>
      <vt:lpstr>8-4  大數據</vt:lpstr>
      <vt:lpstr>8-4  大數據</vt:lpstr>
      <vt:lpstr>8-4  大數據</vt:lpstr>
      <vt:lpstr>8-5 大數據的應用</vt:lpstr>
      <vt:lpstr>8-5-1 AlphaGo</vt:lpstr>
      <vt:lpstr>8-5-2 Netflix影片推薦</vt:lpstr>
      <vt:lpstr>8-5-2 Netflix影片推薦</vt:lpstr>
      <vt:lpstr>8-5-3 UBER</vt:lpstr>
      <vt:lpstr>8-5-3 UBER</vt:lpstr>
      <vt:lpstr>8-5-4 Amazon</vt:lpstr>
      <vt:lpstr>8-5-5 Watson</vt:lpstr>
      <vt:lpstr>8-6 大數據分析工具</vt:lpstr>
      <vt:lpstr>8-6-1 Apache Spark</vt:lpstr>
      <vt:lpstr>8-6-1 Apache Spark</vt:lpstr>
      <vt:lpstr>8-6-1 Apache Spark</vt:lpstr>
      <vt:lpstr>8-6-2 Apache Hadoop</vt:lpstr>
      <vt:lpstr>8-6-2 Apache Hadoop</vt:lpstr>
      <vt:lpstr>8-6-2 Apache Hadoop</vt:lpstr>
      <vt:lpstr>8-6-3 大數據資料視覺化工具</vt:lpstr>
      <vt:lpstr>8-6-3 大數據資料視覺化工具</vt:lpstr>
      <vt:lpstr>8-6-3 大數據資料視覺化工具</vt:lpstr>
      <vt:lpstr>8-6-3 大數據資料視覺化工具</vt:lpstr>
      <vt:lpstr>8-6-3 大數據資料視覺化工具</vt:lpstr>
      <vt:lpstr>8-6-3 大數據資料視覺化工具</vt:lpstr>
      <vt:lpstr>8-6-3 大數據資料視覺化工具</vt:lpstr>
    </vt:vector>
  </TitlesOfParts>
  <Company>chwa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CHAPTER08</dc:title>
  <dc:creator>王小桃</dc:creator>
  <cp:lastModifiedBy>謝坤達</cp:lastModifiedBy>
  <cp:revision>94</cp:revision>
  <dcterms:created xsi:type="dcterms:W3CDTF">2011-03-29T08:04:00Z</dcterms:created>
  <dcterms:modified xsi:type="dcterms:W3CDTF">2020-12-29T01:42:59Z</dcterms:modified>
</cp:coreProperties>
</file>